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080" r:id="rId4"/>
    <p:sldMasterId id="2147484109" r:id="rId5"/>
    <p:sldMasterId id="2147484092" r:id="rId6"/>
  </p:sldMasterIdLst>
  <p:notesMasterIdLst>
    <p:notesMasterId r:id="rId25"/>
  </p:notesMasterIdLst>
  <p:handoutMasterIdLst>
    <p:handoutMasterId r:id="rId26"/>
  </p:handoutMasterIdLst>
  <p:sldIdLst>
    <p:sldId id="256" r:id="rId7"/>
    <p:sldId id="271" r:id="rId8"/>
    <p:sldId id="273" r:id="rId9"/>
    <p:sldId id="274" r:id="rId10"/>
    <p:sldId id="275" r:id="rId11"/>
    <p:sldId id="276" r:id="rId12"/>
    <p:sldId id="277" r:id="rId13"/>
    <p:sldId id="281" r:id="rId14"/>
    <p:sldId id="282" r:id="rId15"/>
    <p:sldId id="283" r:id="rId16"/>
    <p:sldId id="284" r:id="rId17"/>
    <p:sldId id="285" r:id="rId18"/>
    <p:sldId id="286" r:id="rId19"/>
    <p:sldId id="278" r:id="rId20"/>
    <p:sldId id="279" r:id="rId21"/>
    <p:sldId id="280" r:id="rId22"/>
    <p:sldId id="288" r:id="rId23"/>
    <p:sldId id="287"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853"/>
    <a:srgbClr val="F9C523"/>
    <a:srgbClr val="F2C570"/>
    <a:srgbClr val="00B8E1"/>
    <a:srgbClr val="9D739E"/>
    <a:srgbClr val="F0E9EE"/>
    <a:srgbClr val="DEE2EA"/>
    <a:srgbClr val="E8DEE6"/>
    <a:srgbClr val="CAC2C8"/>
    <a:srgbClr val="00A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BEDD4C-A627-4DC7-9430-CC189E88250A}" v="27" dt="2021-09-23T10:41:16.177"/>
    <p1510:client id="{ECE11635-E317-D80E-C93E-65C6C6CAEAC4}" v="201" dt="2022-09-29T20:50:18.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86417" autoAdjust="0"/>
  </p:normalViewPr>
  <p:slideViewPr>
    <p:cSldViewPr snapToGrid="0" snapToObjects="1">
      <p:cViewPr varScale="1">
        <p:scale>
          <a:sx n="98" d="100"/>
          <a:sy n="98" d="100"/>
        </p:scale>
        <p:origin x="90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Harris (SOC)" userId="S::i.s.harris1@rgu.ac.uk::00b2df7a-e37f-44e9-81de-afe3f6724717" providerId="AD" clId="Web-{ECE11635-E317-D80E-C93E-65C6C6CAEAC4}"/>
    <pc:docChg chg="modSld">
      <pc:chgData name="Ian Harris (SOC)" userId="S::i.s.harris1@rgu.ac.uk::00b2df7a-e37f-44e9-81de-afe3f6724717" providerId="AD" clId="Web-{ECE11635-E317-D80E-C93E-65C6C6CAEAC4}" dt="2022-09-29T20:50:16.519" v="192"/>
      <pc:docMkLst>
        <pc:docMk/>
      </pc:docMkLst>
      <pc:sldChg chg="modSp">
        <pc:chgData name="Ian Harris (SOC)" userId="S::i.s.harris1@rgu.ac.uk::00b2df7a-e37f-44e9-81de-afe3f6724717" providerId="AD" clId="Web-{ECE11635-E317-D80E-C93E-65C6C6CAEAC4}" dt="2022-09-29T20:50:16.519" v="192"/>
        <pc:sldMkLst>
          <pc:docMk/>
          <pc:sldMk cId="1012864741" sldId="257"/>
        </pc:sldMkLst>
        <pc:graphicFrameChg chg="mod modGraphic">
          <ac:chgData name="Ian Harris (SOC)" userId="S::i.s.harris1@rgu.ac.uk::00b2df7a-e37f-44e9-81de-afe3f6724717" providerId="AD" clId="Web-{ECE11635-E317-D80E-C93E-65C6C6CAEAC4}" dt="2022-09-29T20:50:16.519" v="192"/>
          <ac:graphicFrameMkLst>
            <pc:docMk/>
            <pc:sldMk cId="1012864741" sldId="257"/>
            <ac:graphicFrameMk id="11" creationId="{DFAD36A2-0BC9-4E92-A0DF-BE49BC96153E}"/>
          </ac:graphicFrameMkLst>
        </pc:graphicFrameChg>
      </pc:sldChg>
      <pc:sldChg chg="modSp">
        <pc:chgData name="Ian Harris (SOC)" userId="S::i.s.harris1@rgu.ac.uk::00b2df7a-e37f-44e9-81de-afe3f6724717" providerId="AD" clId="Web-{ECE11635-E317-D80E-C93E-65C6C6CAEAC4}" dt="2022-09-29T20:49:33.565" v="190"/>
        <pc:sldMkLst>
          <pc:docMk/>
          <pc:sldMk cId="2302754538" sldId="259"/>
        </pc:sldMkLst>
        <pc:graphicFrameChg chg="mod modGraphic">
          <ac:chgData name="Ian Harris (SOC)" userId="S::i.s.harris1@rgu.ac.uk::00b2df7a-e37f-44e9-81de-afe3f6724717" providerId="AD" clId="Web-{ECE11635-E317-D80E-C93E-65C6C6CAEAC4}" dt="2022-09-29T20:47:17.858" v="55"/>
          <ac:graphicFrameMkLst>
            <pc:docMk/>
            <pc:sldMk cId="2302754538" sldId="259"/>
            <ac:graphicFrameMk id="2" creationId="{921B7DD7-CA08-4906-9CC2-86F57CA2AB47}"/>
          </ac:graphicFrameMkLst>
        </pc:graphicFrameChg>
        <pc:graphicFrameChg chg="mod modGraphic">
          <ac:chgData name="Ian Harris (SOC)" userId="S::i.s.harris1@rgu.ac.uk::00b2df7a-e37f-44e9-81de-afe3f6724717" providerId="AD" clId="Web-{ECE11635-E317-D80E-C93E-65C6C6CAEAC4}" dt="2022-09-29T20:49:33.565" v="190"/>
          <ac:graphicFrameMkLst>
            <pc:docMk/>
            <pc:sldMk cId="2302754538" sldId="259"/>
            <ac:graphicFrameMk id="3" creationId="{34918149-B05F-4E47-9827-C47BA444090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FBB-47C8-8F05-9A0136607077}"/>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FBB-47C8-8F05-9A0136607077}"/>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FBB-47C8-8F05-9A0136607077}"/>
            </c:ext>
          </c:extLst>
        </c:ser>
        <c:dLbls>
          <c:showLegendKey val="0"/>
          <c:showVal val="0"/>
          <c:showCatName val="0"/>
          <c:showSerName val="0"/>
          <c:showPercent val="0"/>
          <c:showBubbleSize val="0"/>
        </c:dLbls>
        <c:gapWidth val="219"/>
        <c:overlap val="-27"/>
        <c:axId val="-2042759216"/>
        <c:axId val="-2042956128"/>
      </c:barChart>
      <c:catAx>
        <c:axId val="-20427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2956128"/>
        <c:crosses val="autoZero"/>
        <c:auto val="1"/>
        <c:lblAlgn val="ctr"/>
        <c:lblOffset val="100"/>
        <c:noMultiLvlLbl val="0"/>
      </c:catAx>
      <c:valAx>
        <c:axId val="-204295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27592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2/24/2024</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4</a:t>
            </a:fld>
            <a:endParaRPr lang="en-US"/>
          </a:p>
        </p:txBody>
      </p:sp>
    </p:spTree>
    <p:extLst>
      <p:ext uri="{BB962C8B-B14F-4D97-AF65-F5344CB8AC3E}">
        <p14:creationId xmlns:p14="http://schemas.microsoft.com/office/powerpoint/2010/main" val="35104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7</a:t>
            </a:fld>
            <a:endParaRPr lang="en-US"/>
          </a:p>
        </p:txBody>
      </p:sp>
    </p:spTree>
    <p:extLst>
      <p:ext uri="{BB962C8B-B14F-4D97-AF65-F5344CB8AC3E}">
        <p14:creationId xmlns:p14="http://schemas.microsoft.com/office/powerpoint/2010/main" val="388952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11</a:t>
            </a:fld>
            <a:endParaRPr lang="en-US"/>
          </a:p>
        </p:txBody>
      </p:sp>
    </p:spTree>
    <p:extLst>
      <p:ext uri="{BB962C8B-B14F-4D97-AF65-F5344CB8AC3E}">
        <p14:creationId xmlns:p14="http://schemas.microsoft.com/office/powerpoint/2010/main" val="413314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16393-CBC5-DA48-EB5A-CCBBAD6E66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4F5FCC-EE6D-F0C6-AE25-409BF700F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34ECB-8A16-6DC9-B5AB-1AB45513C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A70CAFE-7A1A-0342-AA80-5CB37033BC4B}"/>
              </a:ext>
            </a:extLst>
          </p:cNvPr>
          <p:cNvSpPr>
            <a:spLocks noGrp="1"/>
          </p:cNvSpPr>
          <p:nvPr>
            <p:ph type="sldNum" sz="quarter" idx="5"/>
          </p:nvPr>
        </p:nvSpPr>
        <p:spPr/>
        <p:txBody>
          <a:bodyPr/>
          <a:lstStyle/>
          <a:p>
            <a:fld id="{551F6536-074C-7C47-ADA5-29478494173A}" type="slidenum">
              <a:rPr lang="en-US" smtClean="0"/>
              <a:t>12</a:t>
            </a:fld>
            <a:endParaRPr lang="en-US"/>
          </a:p>
        </p:txBody>
      </p:sp>
    </p:spTree>
    <p:extLst>
      <p:ext uri="{BB962C8B-B14F-4D97-AF65-F5344CB8AC3E}">
        <p14:creationId xmlns:p14="http://schemas.microsoft.com/office/powerpoint/2010/main" val="86551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E890-3204-263C-22DC-3A2860349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84F26-EEAD-9936-072B-192E1E503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69C45-94B5-A41E-CF90-7795BAECB09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A422F18-7E8C-ABE1-C15B-45C70212CAB9}"/>
              </a:ext>
            </a:extLst>
          </p:cNvPr>
          <p:cNvSpPr>
            <a:spLocks noGrp="1"/>
          </p:cNvSpPr>
          <p:nvPr>
            <p:ph type="sldNum" sz="quarter" idx="5"/>
          </p:nvPr>
        </p:nvSpPr>
        <p:spPr/>
        <p:txBody>
          <a:bodyPr/>
          <a:lstStyle/>
          <a:p>
            <a:fld id="{551F6536-074C-7C47-ADA5-29478494173A}" type="slidenum">
              <a:rPr lang="en-US" smtClean="0"/>
              <a:t>13</a:t>
            </a:fld>
            <a:endParaRPr lang="en-US"/>
          </a:p>
        </p:txBody>
      </p:sp>
    </p:spTree>
    <p:extLst>
      <p:ext uri="{BB962C8B-B14F-4D97-AF65-F5344CB8AC3E}">
        <p14:creationId xmlns:p14="http://schemas.microsoft.com/office/powerpoint/2010/main" val="30492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15</a:t>
            </a:fld>
            <a:endParaRPr lang="en-US"/>
          </a:p>
        </p:txBody>
      </p:sp>
    </p:spTree>
    <p:extLst>
      <p:ext uri="{BB962C8B-B14F-4D97-AF65-F5344CB8AC3E}">
        <p14:creationId xmlns:p14="http://schemas.microsoft.com/office/powerpoint/2010/main" val="349137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a:t>Click to edit Master title style</a:t>
            </a:r>
            <a:endParaRPr lang="en-US" dirty="0"/>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24 February 2024</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a:t>Click to edit Master title style</a:t>
            </a:r>
            <a:endParaRPr lang="en-US" dirty="0"/>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a:t>Click to edit Master title style</a:t>
            </a:r>
            <a:endParaRPr lang="en-US" dirty="0"/>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a:t>Click to edit Master title style</a:t>
            </a:r>
            <a:endParaRPr lang="en-US" dirty="0"/>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a:t>Click to edit Master title style</a:t>
            </a:r>
            <a:endParaRPr lang="en-US" dirty="0"/>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24 February 2024</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2"/>
    </p:custDataLst>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tftime.org/event/2165" TargetMode="External"/><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ctftime.org/event/2231" TargetMode="External"/><Relationship Id="rId4" Type="http://schemas.openxmlformats.org/officeDocument/2006/relationships/hyperlink" Target="https://ctftime.org/event/22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forms.office.com/e/JQL4QNzNz6"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B155-ABEE-4866-95A6-B0662E7653EB}"/>
              </a:ext>
            </a:extLst>
          </p:cNvPr>
          <p:cNvSpPr>
            <a:spLocks noGrp="1"/>
          </p:cNvSpPr>
          <p:nvPr>
            <p:ph type="ctrTitle"/>
          </p:nvPr>
        </p:nvSpPr>
        <p:spPr/>
        <p:txBody>
          <a:bodyPr>
            <a:normAutofit/>
          </a:bodyPr>
          <a:lstStyle/>
          <a:p>
            <a:r>
              <a:rPr lang="en-GB" dirty="0"/>
              <a:t>CTF? WTF?</a:t>
            </a:r>
          </a:p>
        </p:txBody>
      </p:sp>
      <p:sp>
        <p:nvSpPr>
          <p:cNvPr id="3" name="Subtitle 2">
            <a:extLst>
              <a:ext uri="{FF2B5EF4-FFF2-40B4-BE49-F238E27FC236}">
                <a16:creationId xmlns:a16="http://schemas.microsoft.com/office/drawing/2014/main" id="{487F42EC-4FA3-4309-B836-2FFF11A4A7FC}"/>
              </a:ext>
            </a:extLst>
          </p:cNvPr>
          <p:cNvSpPr>
            <a:spLocks noGrp="1"/>
          </p:cNvSpPr>
          <p:nvPr>
            <p:ph type="subTitle" idx="1"/>
          </p:nvPr>
        </p:nvSpPr>
        <p:spPr/>
        <p:txBody>
          <a:bodyPr/>
          <a:lstStyle/>
          <a:p>
            <a:r>
              <a:rPr lang="en-GB" dirty="0"/>
              <a:t>Capture The Flag, Wacky Tech Fiasco </a:t>
            </a:r>
            <a:r>
              <a:rPr lang="en-GB" sz="1600" i="1" dirty="0"/>
              <a:t>(obviously!)</a:t>
            </a:r>
            <a:endParaRPr lang="en-GB" i="1" dirty="0"/>
          </a:p>
        </p:txBody>
      </p:sp>
      <p:pic>
        <p:nvPicPr>
          <p:cNvPr id="4" name="Picture 3">
            <a:extLst>
              <a:ext uri="{FF2B5EF4-FFF2-40B4-BE49-F238E27FC236}">
                <a16:creationId xmlns:a16="http://schemas.microsoft.com/office/drawing/2014/main" id="{853231FD-29C2-EBA0-E825-2EBF5D0E7AAF}"/>
              </a:ext>
            </a:extLst>
          </p:cNvPr>
          <p:cNvPicPr>
            <a:picLocks noChangeAspect="1"/>
          </p:cNvPicPr>
          <p:nvPr/>
        </p:nvPicPr>
        <p:blipFill>
          <a:blip r:embed="rId2"/>
          <a:stretch>
            <a:fillRect/>
          </a:stretch>
        </p:blipFill>
        <p:spPr>
          <a:xfrm>
            <a:off x="6682038" y="725153"/>
            <a:ext cx="5048250" cy="4962525"/>
          </a:xfrm>
          <a:prstGeom prst="rect">
            <a:avLst/>
          </a:prstGeom>
        </p:spPr>
      </p:pic>
    </p:spTree>
    <p:extLst>
      <p:ext uri="{BB962C8B-B14F-4D97-AF65-F5344CB8AC3E}">
        <p14:creationId xmlns:p14="http://schemas.microsoft.com/office/powerpoint/2010/main" val="2144405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DA91E-75CA-FA5C-2089-B9261C1171E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8601D6-5148-3D9A-EA5B-EE7B653F038F}"/>
              </a:ext>
            </a:extLst>
          </p:cNvPr>
          <p:cNvSpPr>
            <a:spLocks noGrp="1"/>
          </p:cNvSpPr>
          <p:nvPr>
            <p:ph type="title"/>
          </p:nvPr>
        </p:nvSpPr>
        <p:spPr>
          <a:xfrm>
            <a:off x="3820025" y="1"/>
            <a:ext cx="8025064" cy="433136"/>
          </a:xfrm>
        </p:spPr>
        <p:txBody>
          <a:bodyPr anchor="t"/>
          <a:lstStyle/>
          <a:p>
            <a:pPr algn="ctr"/>
            <a:r>
              <a:rPr lang="en-GB" sz="3200" dirty="0"/>
              <a:t>Web Exploitation</a:t>
            </a:r>
          </a:p>
        </p:txBody>
      </p:sp>
      <p:sp>
        <p:nvSpPr>
          <p:cNvPr id="2" name="Content Placeholder 1">
            <a:extLst>
              <a:ext uri="{FF2B5EF4-FFF2-40B4-BE49-F238E27FC236}">
                <a16:creationId xmlns:a16="http://schemas.microsoft.com/office/drawing/2014/main" id="{61D9B5FC-9F6D-0513-261F-B4766327891C}"/>
              </a:ext>
            </a:extLst>
          </p:cNvPr>
          <p:cNvSpPr>
            <a:spLocks noGrp="1"/>
          </p:cNvSpPr>
          <p:nvPr>
            <p:ph idx="1"/>
          </p:nvPr>
        </p:nvSpPr>
        <p:spPr>
          <a:xfrm>
            <a:off x="595842" y="1058779"/>
            <a:ext cx="11411673" cy="5149516"/>
          </a:xfrm>
        </p:spPr>
        <p:txBody>
          <a:bodyPr/>
          <a:lstStyle/>
          <a:p>
            <a:r>
              <a:rPr lang="en-GB" dirty="0"/>
              <a:t>Exploit a web application vulnerability to retrieve sensitive information from a database using SQL injection techniques.</a:t>
            </a:r>
          </a:p>
          <a:p>
            <a:r>
              <a:rPr lang="en-GB" dirty="0"/>
              <a:t>Identify input fields vulnerable to SQL injection, such as login forms or search queries. </a:t>
            </a:r>
          </a:p>
          <a:p>
            <a:r>
              <a:rPr lang="en-GB" dirty="0"/>
              <a:t>Craft SQL injection payloads to manipulate SQL queries and extract data from the database. Utilize tools like </a:t>
            </a:r>
            <a:r>
              <a:rPr lang="en-GB" dirty="0" err="1"/>
              <a:t>SQLMap</a:t>
            </a:r>
            <a:r>
              <a:rPr lang="en-GB" dirty="0"/>
              <a:t> or Burp Suite to automate the detection and exploitation of SQL injection vulnerabilities.</a:t>
            </a:r>
            <a:endParaRPr lang="en-GB" i="1" dirty="0">
              <a:solidFill>
                <a:schemeClr val="accent1"/>
              </a:solidFill>
            </a:endParaRPr>
          </a:p>
          <a:p>
            <a:endParaRPr lang="en-GB" i="1" dirty="0">
              <a:solidFill>
                <a:schemeClr val="accent1"/>
              </a:solidFill>
            </a:endParaRPr>
          </a:p>
          <a:p>
            <a:r>
              <a:rPr lang="en-GB" i="1" dirty="0">
                <a:solidFill>
                  <a:schemeClr val="accent1"/>
                </a:solidFill>
              </a:rPr>
              <a:t>If you’ve done any web dev or web security, you CAN do this one!</a:t>
            </a:r>
          </a:p>
          <a:p>
            <a:r>
              <a:rPr lang="en-GB" i="1" dirty="0">
                <a:solidFill>
                  <a:schemeClr val="accent1"/>
                </a:solidFill>
              </a:rPr>
              <a:t>It could be something else, not just SQLi, cookies? Session hijack?</a:t>
            </a:r>
          </a:p>
        </p:txBody>
      </p:sp>
      <p:sp>
        <p:nvSpPr>
          <p:cNvPr id="4" name="Date Placeholder 3">
            <a:extLst>
              <a:ext uri="{FF2B5EF4-FFF2-40B4-BE49-F238E27FC236}">
                <a16:creationId xmlns:a16="http://schemas.microsoft.com/office/drawing/2014/main" id="{A2305FA6-E418-1588-D294-6006E705CF48}"/>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0BEA5F81-E0B8-2574-0615-36FC294CE8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A1075F-F714-6919-3F4A-FD6031BD04F1}"/>
              </a:ext>
            </a:extLst>
          </p:cNvPr>
          <p:cNvSpPr>
            <a:spLocks noGrp="1"/>
          </p:cNvSpPr>
          <p:nvPr>
            <p:ph type="sldNum" sz="quarter" idx="12"/>
          </p:nvPr>
        </p:nvSpPr>
        <p:spPr/>
        <p:txBody>
          <a:bodyPr/>
          <a:lstStyle/>
          <a:p>
            <a:fld id="{437794D7-DC86-9A4E-9C9F-0B324FE8876A}" type="slidenum">
              <a:rPr lang="en-US" smtClean="0"/>
              <a:pPr/>
              <a:t>10</a:t>
            </a:fld>
            <a:endParaRPr lang="en-US" dirty="0"/>
          </a:p>
        </p:txBody>
      </p:sp>
    </p:spTree>
    <p:extLst>
      <p:ext uri="{BB962C8B-B14F-4D97-AF65-F5344CB8AC3E}">
        <p14:creationId xmlns:p14="http://schemas.microsoft.com/office/powerpoint/2010/main" val="241439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C1874-2EA2-C3A6-8E6E-7E8F3B1C215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337044-CF2E-2352-45AA-EC3FFA5572B5}"/>
              </a:ext>
            </a:extLst>
          </p:cNvPr>
          <p:cNvSpPr>
            <a:spLocks noGrp="1"/>
          </p:cNvSpPr>
          <p:nvPr>
            <p:ph type="title"/>
          </p:nvPr>
        </p:nvSpPr>
        <p:spPr>
          <a:xfrm>
            <a:off x="3820025" y="1"/>
            <a:ext cx="8025064" cy="433136"/>
          </a:xfrm>
        </p:spPr>
        <p:txBody>
          <a:bodyPr anchor="t"/>
          <a:lstStyle/>
          <a:p>
            <a:pPr algn="ctr"/>
            <a:r>
              <a:rPr lang="en-GB" sz="3200" dirty="0"/>
              <a:t>Forensics File Analysis</a:t>
            </a:r>
          </a:p>
        </p:txBody>
      </p:sp>
      <p:sp>
        <p:nvSpPr>
          <p:cNvPr id="2" name="Content Placeholder 1">
            <a:extLst>
              <a:ext uri="{FF2B5EF4-FFF2-40B4-BE49-F238E27FC236}">
                <a16:creationId xmlns:a16="http://schemas.microsoft.com/office/drawing/2014/main" id="{3BE4A0E3-50F4-EB1C-9C17-108019069E99}"/>
              </a:ext>
            </a:extLst>
          </p:cNvPr>
          <p:cNvSpPr>
            <a:spLocks noGrp="1"/>
          </p:cNvSpPr>
          <p:nvPr>
            <p:ph idx="1"/>
          </p:nvPr>
        </p:nvSpPr>
        <p:spPr>
          <a:xfrm>
            <a:off x="595842" y="1058779"/>
            <a:ext cx="11411673" cy="5149516"/>
          </a:xfrm>
        </p:spPr>
        <p:txBody>
          <a:bodyPr/>
          <a:lstStyle/>
          <a:p>
            <a:r>
              <a:rPr lang="en-GB" dirty="0"/>
              <a:t>Analyse a provided file (e.g., disk image, packet capture, or memory dump) to extract hidden information or solve a puzzle.</a:t>
            </a:r>
          </a:p>
          <a:p>
            <a:r>
              <a:rPr lang="en-GB" dirty="0"/>
              <a:t>Use forensic tools like Autopsy or Volatility to examine the contents of the file and recover relevant artifacts. Look for timestamps, file metadata, or embedded clues within the file. </a:t>
            </a:r>
          </a:p>
          <a:p>
            <a:r>
              <a:rPr lang="en-GB" dirty="0"/>
              <a:t>Apply data carving techniques to extract hidden files or data fragments. Analyse file headers and footers to identify file types and extract meaningful information.</a:t>
            </a:r>
            <a:endParaRPr lang="en-GB" i="1" dirty="0">
              <a:solidFill>
                <a:schemeClr val="accent1"/>
              </a:solidFill>
            </a:endParaRPr>
          </a:p>
          <a:p>
            <a:endParaRPr lang="en-GB" i="1" dirty="0">
              <a:solidFill>
                <a:schemeClr val="accent1"/>
              </a:solidFill>
            </a:endParaRPr>
          </a:p>
          <a:p>
            <a:r>
              <a:rPr lang="en-GB" i="1" dirty="0">
                <a:solidFill>
                  <a:schemeClr val="accent1"/>
                </a:solidFill>
              </a:rPr>
              <a:t>I teach this, CY4! Autopsy and volatility! But depending on the data you’re given, maybe network capture is an easy one too.</a:t>
            </a:r>
          </a:p>
        </p:txBody>
      </p:sp>
      <p:sp>
        <p:nvSpPr>
          <p:cNvPr id="4" name="Date Placeholder 3">
            <a:extLst>
              <a:ext uri="{FF2B5EF4-FFF2-40B4-BE49-F238E27FC236}">
                <a16:creationId xmlns:a16="http://schemas.microsoft.com/office/drawing/2014/main" id="{34708434-51C9-0104-EFD6-153B800CD500}"/>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7F55FE75-0EE6-4AF1-C100-98FD4C92A6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6A25BF-C59D-A23D-6606-0B47B242B0A7}"/>
              </a:ext>
            </a:extLst>
          </p:cNvPr>
          <p:cNvSpPr>
            <a:spLocks noGrp="1"/>
          </p:cNvSpPr>
          <p:nvPr>
            <p:ph type="sldNum" sz="quarter" idx="12"/>
          </p:nvPr>
        </p:nvSpPr>
        <p:spPr/>
        <p:txBody>
          <a:bodyPr/>
          <a:lstStyle/>
          <a:p>
            <a:fld id="{437794D7-DC86-9A4E-9C9F-0B324FE8876A}" type="slidenum">
              <a:rPr lang="en-US" smtClean="0"/>
              <a:pPr/>
              <a:t>11</a:t>
            </a:fld>
            <a:endParaRPr lang="en-US" dirty="0"/>
          </a:p>
        </p:txBody>
      </p:sp>
    </p:spTree>
    <p:extLst>
      <p:ext uri="{BB962C8B-B14F-4D97-AF65-F5344CB8AC3E}">
        <p14:creationId xmlns:p14="http://schemas.microsoft.com/office/powerpoint/2010/main" val="3810731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7AE3F-279F-8ED0-CC19-31E002B2F8B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EB12D99-5A5A-E4CD-96E9-B1244C59F172}"/>
              </a:ext>
            </a:extLst>
          </p:cNvPr>
          <p:cNvSpPr>
            <a:spLocks noGrp="1"/>
          </p:cNvSpPr>
          <p:nvPr>
            <p:ph type="title"/>
          </p:nvPr>
        </p:nvSpPr>
        <p:spPr>
          <a:xfrm>
            <a:off x="3820025" y="1"/>
            <a:ext cx="8025064" cy="433136"/>
          </a:xfrm>
        </p:spPr>
        <p:txBody>
          <a:bodyPr anchor="t"/>
          <a:lstStyle/>
          <a:p>
            <a:pPr algn="ctr"/>
            <a:r>
              <a:rPr lang="en-GB" sz="3200" dirty="0"/>
              <a:t>Binary Exploitation</a:t>
            </a:r>
          </a:p>
        </p:txBody>
      </p:sp>
      <p:sp>
        <p:nvSpPr>
          <p:cNvPr id="2" name="Content Placeholder 1">
            <a:extLst>
              <a:ext uri="{FF2B5EF4-FFF2-40B4-BE49-F238E27FC236}">
                <a16:creationId xmlns:a16="http://schemas.microsoft.com/office/drawing/2014/main" id="{C49A6480-650D-63D1-3574-EF411642C53E}"/>
              </a:ext>
            </a:extLst>
          </p:cNvPr>
          <p:cNvSpPr>
            <a:spLocks noGrp="1"/>
          </p:cNvSpPr>
          <p:nvPr>
            <p:ph idx="1"/>
          </p:nvPr>
        </p:nvSpPr>
        <p:spPr>
          <a:xfrm>
            <a:off x="595842" y="1058779"/>
            <a:ext cx="11411673" cy="5149516"/>
          </a:xfrm>
        </p:spPr>
        <p:txBody>
          <a:bodyPr/>
          <a:lstStyle/>
          <a:p>
            <a:r>
              <a:rPr lang="en-GB" dirty="0"/>
              <a:t>Exploit a buffer overflow vulnerability in a binary executable to gain control of the program's execution flow.</a:t>
            </a:r>
          </a:p>
          <a:p>
            <a:r>
              <a:rPr lang="en-GB" dirty="0"/>
              <a:t>Identify input fields susceptible to buffer overflow, such as user input buffers or function arguments. </a:t>
            </a:r>
          </a:p>
          <a:p>
            <a:r>
              <a:rPr lang="en-GB" dirty="0"/>
              <a:t>Craft payloads to overflow the buffer and overwrite the program's return address to redirect execution flow to a desired location. Utilize tools like GDB or PEDA to analyse memory layout and debug the exploit process.</a:t>
            </a:r>
          </a:p>
          <a:p>
            <a:endParaRPr lang="en-GB" i="1" dirty="0">
              <a:solidFill>
                <a:schemeClr val="accent1"/>
              </a:solidFill>
            </a:endParaRPr>
          </a:p>
          <a:p>
            <a:r>
              <a:rPr lang="en-GB" i="1" dirty="0">
                <a:solidFill>
                  <a:schemeClr val="accent1"/>
                </a:solidFill>
              </a:rPr>
              <a:t>Sounds difficult to me, but maybe if you’ve a software dev background it means more to you? (no harm in trying though)</a:t>
            </a:r>
          </a:p>
        </p:txBody>
      </p:sp>
      <p:sp>
        <p:nvSpPr>
          <p:cNvPr id="4" name="Date Placeholder 3">
            <a:extLst>
              <a:ext uri="{FF2B5EF4-FFF2-40B4-BE49-F238E27FC236}">
                <a16:creationId xmlns:a16="http://schemas.microsoft.com/office/drawing/2014/main" id="{18F3D690-F30C-1D18-9841-4C00C15CED23}"/>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CC13034A-5CFB-62FD-A2C1-4D39A99DF6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FC35BE-4373-FB51-AEF8-F8A2508A2D47}"/>
              </a:ext>
            </a:extLst>
          </p:cNvPr>
          <p:cNvSpPr>
            <a:spLocks noGrp="1"/>
          </p:cNvSpPr>
          <p:nvPr>
            <p:ph type="sldNum" sz="quarter" idx="12"/>
          </p:nvPr>
        </p:nvSpPr>
        <p:spPr/>
        <p:txBody>
          <a:bodyPr/>
          <a:lstStyle/>
          <a:p>
            <a:fld id="{437794D7-DC86-9A4E-9C9F-0B324FE8876A}" type="slidenum">
              <a:rPr lang="en-US" smtClean="0"/>
              <a:pPr/>
              <a:t>12</a:t>
            </a:fld>
            <a:endParaRPr lang="en-US" dirty="0"/>
          </a:p>
        </p:txBody>
      </p:sp>
    </p:spTree>
    <p:extLst>
      <p:ext uri="{BB962C8B-B14F-4D97-AF65-F5344CB8AC3E}">
        <p14:creationId xmlns:p14="http://schemas.microsoft.com/office/powerpoint/2010/main" val="69988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917A6-F5BB-8820-E250-6A99D5315D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16C814F-1BCB-DF00-DDD4-DC30FD0B8D14}"/>
              </a:ext>
            </a:extLst>
          </p:cNvPr>
          <p:cNvSpPr>
            <a:spLocks noGrp="1"/>
          </p:cNvSpPr>
          <p:nvPr>
            <p:ph type="title"/>
          </p:nvPr>
        </p:nvSpPr>
        <p:spPr>
          <a:xfrm>
            <a:off x="3820025" y="1"/>
            <a:ext cx="8025064" cy="433136"/>
          </a:xfrm>
        </p:spPr>
        <p:txBody>
          <a:bodyPr anchor="t"/>
          <a:lstStyle/>
          <a:p>
            <a:pPr algn="ctr"/>
            <a:r>
              <a:rPr lang="en-GB" sz="3200" dirty="0"/>
              <a:t>Steganography</a:t>
            </a:r>
          </a:p>
        </p:txBody>
      </p:sp>
      <p:sp>
        <p:nvSpPr>
          <p:cNvPr id="2" name="Content Placeholder 1">
            <a:extLst>
              <a:ext uri="{FF2B5EF4-FFF2-40B4-BE49-F238E27FC236}">
                <a16:creationId xmlns:a16="http://schemas.microsoft.com/office/drawing/2014/main" id="{A46CD03D-1D99-4EE8-44D0-D15287BD8EE2}"/>
              </a:ext>
            </a:extLst>
          </p:cNvPr>
          <p:cNvSpPr>
            <a:spLocks noGrp="1"/>
          </p:cNvSpPr>
          <p:nvPr>
            <p:ph idx="1"/>
          </p:nvPr>
        </p:nvSpPr>
        <p:spPr>
          <a:xfrm>
            <a:off x="595843" y="1058779"/>
            <a:ext cx="11363546" cy="5149516"/>
          </a:xfrm>
        </p:spPr>
        <p:txBody>
          <a:bodyPr/>
          <a:lstStyle/>
          <a:p>
            <a:r>
              <a:rPr lang="en-GB" dirty="0"/>
              <a:t>Extract a hidden message or data embedded within an image using steganography techniques.</a:t>
            </a:r>
          </a:p>
          <a:p>
            <a:r>
              <a:rPr lang="en-GB" dirty="0"/>
              <a:t>Analyse the LSB (Least Significant Bit) of each pixel in the image to detect hidden data. Utilize steganography tools like </a:t>
            </a:r>
            <a:r>
              <a:rPr lang="en-GB" dirty="0" err="1"/>
              <a:t>Steghide</a:t>
            </a:r>
            <a:r>
              <a:rPr lang="en-GB" dirty="0"/>
              <a:t> or </a:t>
            </a:r>
            <a:r>
              <a:rPr lang="en-GB" dirty="0" err="1"/>
              <a:t>OutGuess</a:t>
            </a:r>
            <a:r>
              <a:rPr lang="en-GB" dirty="0"/>
              <a:t> to extract hidden payloads from the image.</a:t>
            </a:r>
          </a:p>
          <a:p>
            <a:r>
              <a:rPr lang="en-GB" dirty="0"/>
              <a:t>Experiment with different steganographic algorithms and parameters to uncover the hidden message.</a:t>
            </a:r>
          </a:p>
          <a:p>
            <a:pPr marL="0" indent="0">
              <a:buNone/>
            </a:pPr>
            <a:endParaRPr lang="en-GB" i="1" dirty="0">
              <a:solidFill>
                <a:schemeClr val="accent1"/>
              </a:solidFill>
            </a:endParaRPr>
          </a:p>
          <a:p>
            <a:endParaRPr lang="en-GB" i="1" dirty="0">
              <a:solidFill>
                <a:schemeClr val="accent1"/>
              </a:solidFill>
            </a:endParaRPr>
          </a:p>
          <a:p>
            <a:endParaRPr lang="en-GB" i="1" dirty="0">
              <a:solidFill>
                <a:schemeClr val="accent1"/>
              </a:solidFill>
            </a:endParaRPr>
          </a:p>
          <a:p>
            <a:r>
              <a:rPr lang="en-GB" i="1" dirty="0">
                <a:solidFill>
                  <a:schemeClr val="accent1"/>
                </a:solidFill>
              </a:rPr>
              <a:t>I teach this, CY4! So, if I can figure it out you CAN.</a:t>
            </a:r>
          </a:p>
        </p:txBody>
      </p:sp>
      <p:sp>
        <p:nvSpPr>
          <p:cNvPr id="4" name="Date Placeholder 3">
            <a:extLst>
              <a:ext uri="{FF2B5EF4-FFF2-40B4-BE49-F238E27FC236}">
                <a16:creationId xmlns:a16="http://schemas.microsoft.com/office/drawing/2014/main" id="{944BCBB7-0FF9-E723-E181-5605ED862EE2}"/>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644DC06D-1B22-1136-29C7-CB65C63D36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276029-CFE7-696E-0F04-034732D036A3}"/>
              </a:ext>
            </a:extLst>
          </p:cNvPr>
          <p:cNvSpPr>
            <a:spLocks noGrp="1"/>
          </p:cNvSpPr>
          <p:nvPr>
            <p:ph type="sldNum" sz="quarter" idx="12"/>
          </p:nvPr>
        </p:nvSpPr>
        <p:spPr/>
        <p:txBody>
          <a:bodyPr/>
          <a:lstStyle/>
          <a:p>
            <a:fld id="{437794D7-DC86-9A4E-9C9F-0B324FE8876A}" type="slidenum">
              <a:rPr lang="en-US" smtClean="0"/>
              <a:pPr/>
              <a:t>13</a:t>
            </a:fld>
            <a:endParaRPr lang="en-US" dirty="0"/>
          </a:p>
        </p:txBody>
      </p:sp>
      <p:pic>
        <p:nvPicPr>
          <p:cNvPr id="1026" name="Picture 2" descr="CTF – Baker Street Forensics">
            <a:extLst>
              <a:ext uri="{FF2B5EF4-FFF2-40B4-BE49-F238E27FC236}">
                <a16:creationId xmlns:a16="http://schemas.microsoft.com/office/drawing/2014/main" id="{97EF4904-BFF0-7DA5-C864-8FAA1C42C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044" y="3732296"/>
            <a:ext cx="3715280" cy="194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44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DE08B-9B4A-DC76-A761-640A13251AD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8A485FC-520B-5946-E584-A10FF45FF2B9}"/>
              </a:ext>
            </a:extLst>
          </p:cNvPr>
          <p:cNvSpPr>
            <a:spLocks noGrp="1"/>
          </p:cNvSpPr>
          <p:nvPr>
            <p:ph type="title"/>
          </p:nvPr>
        </p:nvSpPr>
        <p:spPr>
          <a:xfrm>
            <a:off x="3820025" y="1"/>
            <a:ext cx="8025064" cy="433136"/>
          </a:xfrm>
        </p:spPr>
        <p:txBody>
          <a:bodyPr anchor="t"/>
          <a:lstStyle/>
          <a:p>
            <a:pPr algn="ctr"/>
            <a:r>
              <a:rPr lang="en-GB" sz="3200" dirty="0"/>
              <a:t>Key Skills</a:t>
            </a:r>
          </a:p>
        </p:txBody>
      </p:sp>
      <p:sp>
        <p:nvSpPr>
          <p:cNvPr id="2" name="Content Placeholder 1">
            <a:extLst>
              <a:ext uri="{FF2B5EF4-FFF2-40B4-BE49-F238E27FC236}">
                <a16:creationId xmlns:a16="http://schemas.microsoft.com/office/drawing/2014/main" id="{068B5778-A4E5-3600-1538-E857CB469754}"/>
              </a:ext>
            </a:extLst>
          </p:cNvPr>
          <p:cNvSpPr>
            <a:spLocks noGrp="1"/>
          </p:cNvSpPr>
          <p:nvPr>
            <p:ph idx="1"/>
          </p:nvPr>
        </p:nvSpPr>
        <p:spPr>
          <a:xfrm>
            <a:off x="595842" y="836195"/>
            <a:ext cx="11195105" cy="5372100"/>
          </a:xfrm>
        </p:spPr>
        <p:txBody>
          <a:bodyPr/>
          <a:lstStyle/>
          <a:p>
            <a:r>
              <a:rPr lang="en-GB" dirty="0"/>
              <a:t>Problem Solving: </a:t>
            </a:r>
          </a:p>
          <a:p>
            <a:pPr lvl="1"/>
            <a:r>
              <a:rPr lang="en-GB" dirty="0"/>
              <a:t>Ability to analyse complex problems and</a:t>
            </a:r>
          </a:p>
          <a:p>
            <a:pPr marL="457200" lvl="1" indent="0">
              <a:buNone/>
            </a:pPr>
            <a:r>
              <a:rPr lang="en-GB" dirty="0"/>
              <a:t> develop creative solutions.</a:t>
            </a:r>
          </a:p>
          <a:p>
            <a:pPr lvl="1"/>
            <a:r>
              <a:rPr lang="en-GB" i="1" dirty="0"/>
              <a:t>It’s not an exam, you can use Google!</a:t>
            </a:r>
          </a:p>
          <a:p>
            <a:r>
              <a:rPr lang="en-GB" dirty="0"/>
              <a:t>Critical Thinking: </a:t>
            </a:r>
          </a:p>
          <a:p>
            <a:pPr lvl="1"/>
            <a:r>
              <a:rPr lang="en-GB" dirty="0"/>
              <a:t>Capacity to think logically and strategically to overcome challenges.</a:t>
            </a:r>
          </a:p>
          <a:p>
            <a:r>
              <a:rPr lang="en-GB" dirty="0"/>
              <a:t>Technical Knowledge: </a:t>
            </a:r>
          </a:p>
          <a:p>
            <a:pPr lvl="1"/>
            <a:r>
              <a:rPr lang="en-GB" dirty="0"/>
              <a:t>Understanding of various cybersecurity concepts, tools, and techniques.</a:t>
            </a:r>
          </a:p>
          <a:p>
            <a:pPr lvl="1"/>
            <a:r>
              <a:rPr lang="en-GB" i="1" dirty="0"/>
              <a:t>Or learn it, try things, follow along with others in your team.</a:t>
            </a:r>
          </a:p>
          <a:p>
            <a:r>
              <a:rPr lang="en-GB" dirty="0"/>
              <a:t>Collaboration: </a:t>
            </a:r>
          </a:p>
          <a:p>
            <a:pPr lvl="1"/>
            <a:r>
              <a:rPr lang="en-GB" dirty="0"/>
              <a:t>Working effectively in teams to tackle challenges and share knowledge.</a:t>
            </a:r>
          </a:p>
          <a:p>
            <a:r>
              <a:rPr lang="en-GB" b="1" u="sng" dirty="0"/>
              <a:t>Persistence!</a:t>
            </a:r>
            <a:r>
              <a:rPr lang="en-GB" dirty="0"/>
              <a:t>: </a:t>
            </a:r>
          </a:p>
          <a:p>
            <a:pPr lvl="1"/>
            <a:r>
              <a:rPr lang="en-GB" dirty="0"/>
              <a:t>Willingness to persevere through difficult problems and learn.</a:t>
            </a:r>
          </a:p>
        </p:txBody>
      </p:sp>
      <p:sp>
        <p:nvSpPr>
          <p:cNvPr id="4" name="Date Placeholder 3">
            <a:extLst>
              <a:ext uri="{FF2B5EF4-FFF2-40B4-BE49-F238E27FC236}">
                <a16:creationId xmlns:a16="http://schemas.microsoft.com/office/drawing/2014/main" id="{5B938092-8A66-3EBE-99BF-C3D42EF9C6C9}"/>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F7B3E8B9-C4B0-7697-E58E-1B34DC4A0A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ABF976-11C8-4F2B-2216-4034C922D158}"/>
              </a:ext>
            </a:extLst>
          </p:cNvPr>
          <p:cNvSpPr>
            <a:spLocks noGrp="1"/>
          </p:cNvSpPr>
          <p:nvPr>
            <p:ph type="sldNum" sz="quarter" idx="12"/>
          </p:nvPr>
        </p:nvSpPr>
        <p:spPr/>
        <p:txBody>
          <a:bodyPr/>
          <a:lstStyle/>
          <a:p>
            <a:fld id="{437794D7-DC86-9A4E-9C9F-0B324FE8876A}" type="slidenum">
              <a:rPr lang="en-US" smtClean="0"/>
              <a:pPr/>
              <a:t>14</a:t>
            </a:fld>
            <a:endParaRPr lang="en-US" dirty="0"/>
          </a:p>
        </p:txBody>
      </p:sp>
      <p:pic>
        <p:nvPicPr>
          <p:cNvPr id="3" name="Picture 2">
            <a:extLst>
              <a:ext uri="{FF2B5EF4-FFF2-40B4-BE49-F238E27FC236}">
                <a16:creationId xmlns:a16="http://schemas.microsoft.com/office/drawing/2014/main" id="{CB0B240E-1734-C1A2-8958-C463D508D345}"/>
              </a:ext>
            </a:extLst>
          </p:cNvPr>
          <p:cNvPicPr>
            <a:picLocks noChangeAspect="1"/>
          </p:cNvPicPr>
          <p:nvPr/>
        </p:nvPicPr>
        <p:blipFill rotWithShape="1">
          <a:blip r:embed="rId2"/>
          <a:srcRect t="2770" b="9676"/>
          <a:stretch/>
        </p:blipFill>
        <p:spPr>
          <a:xfrm>
            <a:off x="7734450" y="591039"/>
            <a:ext cx="3033814" cy="2346345"/>
          </a:xfrm>
          <a:prstGeom prst="rect">
            <a:avLst/>
          </a:prstGeom>
        </p:spPr>
      </p:pic>
    </p:spTree>
    <p:extLst>
      <p:ext uri="{BB962C8B-B14F-4D97-AF65-F5344CB8AC3E}">
        <p14:creationId xmlns:p14="http://schemas.microsoft.com/office/powerpoint/2010/main" val="7108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498C-FF6E-6958-21CA-0BBE4AEFA89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6577F88-59F4-0089-B428-1BCCACADBE13}"/>
              </a:ext>
            </a:extLst>
          </p:cNvPr>
          <p:cNvSpPr>
            <a:spLocks noGrp="1"/>
          </p:cNvSpPr>
          <p:nvPr>
            <p:ph type="title"/>
          </p:nvPr>
        </p:nvSpPr>
        <p:spPr>
          <a:xfrm>
            <a:off x="3820025" y="1"/>
            <a:ext cx="8025064" cy="433136"/>
          </a:xfrm>
        </p:spPr>
        <p:txBody>
          <a:bodyPr anchor="t"/>
          <a:lstStyle/>
          <a:p>
            <a:pPr algn="ctr"/>
            <a:r>
              <a:rPr lang="en-GB" sz="3200" dirty="0"/>
              <a:t>Tips for Success</a:t>
            </a:r>
          </a:p>
        </p:txBody>
      </p:sp>
      <p:sp>
        <p:nvSpPr>
          <p:cNvPr id="2" name="Content Placeholder 1">
            <a:extLst>
              <a:ext uri="{FF2B5EF4-FFF2-40B4-BE49-F238E27FC236}">
                <a16:creationId xmlns:a16="http://schemas.microsoft.com/office/drawing/2014/main" id="{B8BB039E-DC6B-AC78-9F14-33482E39F565}"/>
              </a:ext>
            </a:extLst>
          </p:cNvPr>
          <p:cNvSpPr>
            <a:spLocks noGrp="1"/>
          </p:cNvSpPr>
          <p:nvPr>
            <p:ph idx="1"/>
          </p:nvPr>
        </p:nvSpPr>
        <p:spPr>
          <a:xfrm>
            <a:off x="595842" y="1004637"/>
            <a:ext cx="11411673" cy="5203658"/>
          </a:xfrm>
        </p:spPr>
        <p:txBody>
          <a:bodyPr/>
          <a:lstStyle/>
          <a:p>
            <a:r>
              <a:rPr lang="en-GB" dirty="0"/>
              <a:t>Practice Regularly: </a:t>
            </a:r>
          </a:p>
          <a:p>
            <a:pPr lvl="1"/>
            <a:r>
              <a:rPr lang="en-GB" dirty="0"/>
              <a:t>Engage in continuous learning and practice by participating in online platforms, workshops, and local/online competitions.</a:t>
            </a:r>
          </a:p>
          <a:p>
            <a:r>
              <a:rPr lang="en-GB" dirty="0"/>
              <a:t>Work as a Team: </a:t>
            </a:r>
          </a:p>
          <a:p>
            <a:pPr lvl="1"/>
            <a:r>
              <a:rPr lang="en-GB" dirty="0"/>
              <a:t>Leverage the strengths of team members and collaborate effectively to solve challenges.</a:t>
            </a:r>
          </a:p>
          <a:p>
            <a:r>
              <a:rPr lang="en-GB" dirty="0"/>
              <a:t>Document Your Process: </a:t>
            </a:r>
          </a:p>
          <a:p>
            <a:pPr lvl="1"/>
            <a:r>
              <a:rPr lang="en-GB" dirty="0"/>
              <a:t>Keep detailed notes and document your approach to solving challenges for future reference.</a:t>
            </a:r>
          </a:p>
          <a:p>
            <a:r>
              <a:rPr lang="en-GB" dirty="0"/>
              <a:t>Think Outside the Box: </a:t>
            </a:r>
          </a:p>
          <a:p>
            <a:pPr lvl="1"/>
            <a:r>
              <a:rPr lang="en-GB" dirty="0"/>
              <a:t>Be creative and explore unconventional solutions to tackle difficult problems.</a:t>
            </a:r>
          </a:p>
          <a:p>
            <a:r>
              <a:rPr lang="en-GB" dirty="0"/>
              <a:t>Have Fun? – It’s not for a grade or a job interview, just try it.</a:t>
            </a:r>
          </a:p>
        </p:txBody>
      </p:sp>
      <p:sp>
        <p:nvSpPr>
          <p:cNvPr id="4" name="Date Placeholder 3">
            <a:extLst>
              <a:ext uri="{FF2B5EF4-FFF2-40B4-BE49-F238E27FC236}">
                <a16:creationId xmlns:a16="http://schemas.microsoft.com/office/drawing/2014/main" id="{20F26C80-3B7B-C94D-A336-704D767483C9}"/>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0B8467AE-83CD-0FAA-D889-9C9E41612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FA7933-1EC4-0837-C806-F76F73FD813D}"/>
              </a:ext>
            </a:extLst>
          </p:cNvPr>
          <p:cNvSpPr>
            <a:spLocks noGrp="1"/>
          </p:cNvSpPr>
          <p:nvPr>
            <p:ph type="sldNum" sz="quarter" idx="12"/>
          </p:nvPr>
        </p:nvSpPr>
        <p:spPr/>
        <p:txBody>
          <a:bodyPr/>
          <a:lstStyle/>
          <a:p>
            <a:fld id="{437794D7-DC86-9A4E-9C9F-0B324FE8876A}" type="slidenum">
              <a:rPr lang="en-US" smtClean="0"/>
              <a:pPr/>
              <a:t>15</a:t>
            </a:fld>
            <a:endParaRPr lang="en-US" dirty="0"/>
          </a:p>
        </p:txBody>
      </p:sp>
    </p:spTree>
    <p:extLst>
      <p:ext uri="{BB962C8B-B14F-4D97-AF65-F5344CB8AC3E}">
        <p14:creationId xmlns:p14="http://schemas.microsoft.com/office/powerpoint/2010/main" val="390968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4C1D-99F5-D514-204D-6B2881E09AE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29D33CA-672A-50CB-FE5F-E3FBE068B28C}"/>
              </a:ext>
            </a:extLst>
          </p:cNvPr>
          <p:cNvSpPr>
            <a:spLocks noGrp="1"/>
          </p:cNvSpPr>
          <p:nvPr>
            <p:ph type="title"/>
          </p:nvPr>
        </p:nvSpPr>
        <p:spPr>
          <a:xfrm>
            <a:off x="3820025" y="1"/>
            <a:ext cx="8025064" cy="433136"/>
          </a:xfrm>
        </p:spPr>
        <p:txBody>
          <a:bodyPr anchor="t"/>
          <a:lstStyle/>
          <a:p>
            <a:pPr algn="ctr"/>
            <a:r>
              <a:rPr lang="en-GB" sz="3200" dirty="0"/>
              <a:t>Taking Part in One</a:t>
            </a:r>
          </a:p>
        </p:txBody>
      </p:sp>
      <p:sp>
        <p:nvSpPr>
          <p:cNvPr id="2" name="Content Placeholder 1">
            <a:extLst>
              <a:ext uri="{FF2B5EF4-FFF2-40B4-BE49-F238E27FC236}">
                <a16:creationId xmlns:a16="http://schemas.microsoft.com/office/drawing/2014/main" id="{3F46AC5F-5648-28C0-3125-E38349C763AC}"/>
              </a:ext>
            </a:extLst>
          </p:cNvPr>
          <p:cNvSpPr>
            <a:spLocks noGrp="1"/>
          </p:cNvSpPr>
          <p:nvPr>
            <p:ph idx="1"/>
          </p:nvPr>
        </p:nvSpPr>
        <p:spPr>
          <a:xfrm>
            <a:off x="595842" y="1004637"/>
            <a:ext cx="8175179" cy="5203658"/>
          </a:xfrm>
        </p:spPr>
        <p:txBody>
          <a:bodyPr/>
          <a:lstStyle/>
          <a:p>
            <a:r>
              <a:rPr lang="en-GB" dirty="0"/>
              <a:t>BYOD: </a:t>
            </a:r>
          </a:p>
          <a:p>
            <a:pPr lvl="1"/>
            <a:r>
              <a:rPr lang="en-GB" dirty="0"/>
              <a:t>Bring your own device. (Probably)</a:t>
            </a:r>
          </a:p>
          <a:p>
            <a:pPr lvl="1"/>
            <a:r>
              <a:rPr lang="en-GB" dirty="0"/>
              <a:t>Cables, extensions, batteries, phone, headphones.</a:t>
            </a:r>
          </a:p>
          <a:p>
            <a:r>
              <a:rPr lang="en-GB" dirty="0"/>
              <a:t>Follow the Rules</a:t>
            </a:r>
          </a:p>
          <a:p>
            <a:pPr lvl="1"/>
            <a:r>
              <a:rPr lang="en-GB" dirty="0"/>
              <a:t>Never DoS/DDoS</a:t>
            </a:r>
          </a:p>
          <a:p>
            <a:pPr lvl="1"/>
            <a:r>
              <a:rPr lang="en-GB" dirty="0"/>
              <a:t>Don’t brute force</a:t>
            </a:r>
          </a:p>
          <a:p>
            <a:pPr lvl="1"/>
            <a:r>
              <a:rPr lang="en-GB" dirty="0"/>
              <a:t>Don’t writeup/blog the challenge during the challenge</a:t>
            </a:r>
          </a:p>
          <a:p>
            <a:pPr lvl="1"/>
            <a:r>
              <a:rPr lang="en-GB" dirty="0"/>
              <a:t>Flags ‘normally’ in a predictable style (CTF-XYZ{</a:t>
            </a:r>
            <a:r>
              <a:rPr lang="en-GB" dirty="0" err="1"/>
              <a:t>flag_here</a:t>
            </a:r>
            <a:r>
              <a:rPr lang="en-GB" dirty="0"/>
              <a:t>})</a:t>
            </a:r>
          </a:p>
          <a:p>
            <a:pPr lvl="1"/>
            <a:r>
              <a:rPr lang="en-GB" dirty="0"/>
              <a:t>Submit the flag to the scoreboard (you can play tactically here too </a:t>
            </a:r>
            <a:r>
              <a:rPr lang="en-GB" dirty="0">
                <a:sym typeface="Wingdings" panose="05000000000000000000" pitchFamily="2" charset="2"/>
              </a:rPr>
              <a:t> )</a:t>
            </a:r>
            <a:endParaRPr lang="en-GB" dirty="0"/>
          </a:p>
          <a:p>
            <a:r>
              <a:rPr lang="en-GB" dirty="0"/>
              <a:t>Pace yourself, could be 24/48 hrs.</a:t>
            </a:r>
          </a:p>
          <a:p>
            <a:pPr lvl="1"/>
            <a:r>
              <a:rPr lang="en-GB" dirty="0"/>
              <a:t>Be comfortable, bring snacks!</a:t>
            </a:r>
          </a:p>
        </p:txBody>
      </p:sp>
      <p:sp>
        <p:nvSpPr>
          <p:cNvPr id="4" name="Date Placeholder 3">
            <a:extLst>
              <a:ext uri="{FF2B5EF4-FFF2-40B4-BE49-F238E27FC236}">
                <a16:creationId xmlns:a16="http://schemas.microsoft.com/office/drawing/2014/main" id="{E1765A85-FA31-DA64-8883-F063C90FE4D7}"/>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B66DC82C-5207-5324-6467-C2FA5C17EE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BC1211-BD55-5310-4456-B845643BD94F}"/>
              </a:ext>
            </a:extLst>
          </p:cNvPr>
          <p:cNvSpPr>
            <a:spLocks noGrp="1"/>
          </p:cNvSpPr>
          <p:nvPr>
            <p:ph type="sldNum" sz="quarter" idx="12"/>
          </p:nvPr>
        </p:nvSpPr>
        <p:spPr/>
        <p:txBody>
          <a:bodyPr/>
          <a:lstStyle/>
          <a:p>
            <a:fld id="{437794D7-DC86-9A4E-9C9F-0B324FE8876A}" type="slidenum">
              <a:rPr lang="en-US" smtClean="0"/>
              <a:pPr/>
              <a:t>16</a:t>
            </a:fld>
            <a:endParaRPr lang="en-US" dirty="0"/>
          </a:p>
        </p:txBody>
      </p:sp>
      <p:pic>
        <p:nvPicPr>
          <p:cNvPr id="3" name="Picture 2">
            <a:extLst>
              <a:ext uri="{FF2B5EF4-FFF2-40B4-BE49-F238E27FC236}">
                <a16:creationId xmlns:a16="http://schemas.microsoft.com/office/drawing/2014/main" id="{321C7EE4-3350-35F8-858C-1546C51030EF}"/>
              </a:ext>
            </a:extLst>
          </p:cNvPr>
          <p:cNvPicPr>
            <a:picLocks noChangeAspect="1"/>
          </p:cNvPicPr>
          <p:nvPr/>
        </p:nvPicPr>
        <p:blipFill>
          <a:blip r:embed="rId2"/>
          <a:stretch>
            <a:fillRect/>
          </a:stretch>
        </p:blipFill>
        <p:spPr>
          <a:xfrm>
            <a:off x="8771021" y="1762626"/>
            <a:ext cx="3200400" cy="3200400"/>
          </a:xfrm>
          <a:prstGeom prst="rect">
            <a:avLst/>
          </a:prstGeom>
        </p:spPr>
      </p:pic>
    </p:spTree>
    <p:extLst>
      <p:ext uri="{BB962C8B-B14F-4D97-AF65-F5344CB8AC3E}">
        <p14:creationId xmlns:p14="http://schemas.microsoft.com/office/powerpoint/2010/main" val="2429202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5A30EF-53FF-21F7-AA64-57259854AD2E}"/>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CBE3BA54-4368-4289-A805-DC07A0A3E7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7660B7-B4C9-F9E2-238E-0A69BAF7235F}"/>
              </a:ext>
            </a:extLst>
          </p:cNvPr>
          <p:cNvSpPr>
            <a:spLocks noGrp="1"/>
          </p:cNvSpPr>
          <p:nvPr>
            <p:ph type="sldNum" sz="quarter" idx="12"/>
          </p:nvPr>
        </p:nvSpPr>
        <p:spPr/>
        <p:txBody>
          <a:bodyPr/>
          <a:lstStyle/>
          <a:p>
            <a:fld id="{437794D7-DC86-9A4E-9C9F-0B324FE8876A}" type="slidenum">
              <a:rPr lang="en-US" smtClean="0"/>
              <a:pPr/>
              <a:t>17</a:t>
            </a:fld>
            <a:endParaRPr lang="en-US" dirty="0"/>
          </a:p>
        </p:txBody>
      </p:sp>
      <p:pic>
        <p:nvPicPr>
          <p:cNvPr id="8" name="Picture 7">
            <a:extLst>
              <a:ext uri="{FF2B5EF4-FFF2-40B4-BE49-F238E27FC236}">
                <a16:creationId xmlns:a16="http://schemas.microsoft.com/office/drawing/2014/main" id="{43C262EC-8602-3EF4-4087-FF02FE8DC157}"/>
              </a:ext>
            </a:extLst>
          </p:cNvPr>
          <p:cNvPicPr>
            <a:picLocks noChangeAspect="1"/>
          </p:cNvPicPr>
          <p:nvPr/>
        </p:nvPicPr>
        <p:blipFill>
          <a:blip r:embed="rId2"/>
          <a:stretch>
            <a:fillRect/>
          </a:stretch>
        </p:blipFill>
        <p:spPr>
          <a:xfrm>
            <a:off x="5238711" y="493589"/>
            <a:ext cx="3905341" cy="2935411"/>
          </a:xfrm>
          <a:prstGeom prst="rect">
            <a:avLst/>
          </a:prstGeom>
        </p:spPr>
      </p:pic>
      <p:sp>
        <p:nvSpPr>
          <p:cNvPr id="11" name="TextBox 10">
            <a:extLst>
              <a:ext uri="{FF2B5EF4-FFF2-40B4-BE49-F238E27FC236}">
                <a16:creationId xmlns:a16="http://schemas.microsoft.com/office/drawing/2014/main" id="{EFCA7F2C-869C-A73E-7E7D-E8AEDD741AEA}"/>
              </a:ext>
            </a:extLst>
          </p:cNvPr>
          <p:cNvSpPr txBox="1"/>
          <p:nvPr/>
        </p:nvSpPr>
        <p:spPr>
          <a:xfrm>
            <a:off x="889322" y="1083418"/>
            <a:ext cx="4111298" cy="1569660"/>
          </a:xfrm>
          <a:prstGeom prst="rect">
            <a:avLst/>
          </a:prstGeom>
          <a:noFill/>
        </p:spPr>
        <p:txBody>
          <a:bodyPr wrap="square" rtlCol="0">
            <a:spAutoFit/>
          </a:bodyPr>
          <a:lstStyle/>
          <a:p>
            <a:pPr algn="ctr"/>
            <a:r>
              <a:rPr lang="en-GB" sz="2400" b="1" dirty="0">
                <a:solidFill>
                  <a:schemeClr val="accent1"/>
                </a:solidFill>
              </a:rPr>
              <a:t>RGU students…</a:t>
            </a:r>
          </a:p>
          <a:p>
            <a:pPr algn="ctr"/>
            <a:r>
              <a:rPr lang="en-GB" sz="2400" dirty="0"/>
              <a:t>Organise a group/team and come pester me to enrol you.</a:t>
            </a:r>
          </a:p>
          <a:p>
            <a:pPr algn="ctr"/>
            <a:r>
              <a:rPr lang="en-GB" sz="2400" dirty="0"/>
              <a:t>Before 4</a:t>
            </a:r>
            <a:r>
              <a:rPr lang="en-GB" sz="2400" baseline="30000" dirty="0"/>
              <a:t>th</a:t>
            </a:r>
            <a:r>
              <a:rPr lang="en-GB" sz="2400" dirty="0"/>
              <a:t> March!</a:t>
            </a:r>
          </a:p>
        </p:txBody>
      </p:sp>
      <p:graphicFrame>
        <p:nvGraphicFramePr>
          <p:cNvPr id="12" name="Table 11">
            <a:extLst>
              <a:ext uri="{FF2B5EF4-FFF2-40B4-BE49-F238E27FC236}">
                <a16:creationId xmlns:a16="http://schemas.microsoft.com/office/drawing/2014/main" id="{FE99C859-208B-0D0D-8C5C-06D4CB88BCEB}"/>
              </a:ext>
            </a:extLst>
          </p:cNvPr>
          <p:cNvGraphicFramePr>
            <a:graphicFrameLocks noGrp="1"/>
          </p:cNvGraphicFramePr>
          <p:nvPr>
            <p:extLst>
              <p:ext uri="{D42A27DB-BD31-4B8C-83A1-F6EECF244321}">
                <p14:modId xmlns:p14="http://schemas.microsoft.com/office/powerpoint/2010/main" val="114083431"/>
              </p:ext>
            </p:extLst>
          </p:nvPr>
        </p:nvGraphicFramePr>
        <p:xfrm>
          <a:off x="1736202" y="3582875"/>
          <a:ext cx="8522510" cy="2580640"/>
        </p:xfrm>
        <a:graphic>
          <a:graphicData uri="http://schemas.openxmlformats.org/drawingml/2006/table">
            <a:tbl>
              <a:tblPr firstRow="1" bandRow="1">
                <a:tableStyleId>{5C22544A-7EE6-4342-B048-85BDC9FD1C3A}</a:tableStyleId>
              </a:tblPr>
              <a:tblGrid>
                <a:gridCol w="2335718">
                  <a:extLst>
                    <a:ext uri="{9D8B030D-6E8A-4147-A177-3AD203B41FA5}">
                      <a16:colId xmlns:a16="http://schemas.microsoft.com/office/drawing/2014/main" val="465417096"/>
                    </a:ext>
                  </a:extLst>
                </a:gridCol>
                <a:gridCol w="6186792">
                  <a:extLst>
                    <a:ext uri="{9D8B030D-6E8A-4147-A177-3AD203B41FA5}">
                      <a16:colId xmlns:a16="http://schemas.microsoft.com/office/drawing/2014/main" val="1102277989"/>
                    </a:ext>
                  </a:extLst>
                </a:gridCol>
              </a:tblGrid>
              <a:tr h="506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dirty="0"/>
                        <a:t>CTF Events :    CTFtime.org</a:t>
                      </a:r>
                    </a:p>
                  </a:txBody>
                  <a:tcPr/>
                </a:tc>
                <a:tc hMerge="1">
                  <a:txBody>
                    <a:bodyPr/>
                    <a:lstStyle/>
                    <a:p>
                      <a:endParaRPr lang="en-GB" dirty="0"/>
                    </a:p>
                  </a:txBody>
                  <a:tcPr/>
                </a:tc>
                <a:extLst>
                  <a:ext uri="{0D108BD9-81ED-4DB2-BD59-A6C34878D82A}">
                    <a16:rowId xmlns:a16="http://schemas.microsoft.com/office/drawing/2014/main" val="3356524363"/>
                  </a:ext>
                </a:extLst>
              </a:tr>
              <a:tr h="370840">
                <a:tc>
                  <a:txBody>
                    <a:bodyPr/>
                    <a:lstStyle/>
                    <a:p>
                      <a:r>
                        <a:rPr lang="en-GB" sz="1800" b="0" i="0" u="none" strike="noStrike" kern="1200" dirty="0" err="1">
                          <a:solidFill>
                            <a:schemeClr val="dk1"/>
                          </a:solidFill>
                          <a:effectLst/>
                          <a:latin typeface="+mn-lt"/>
                          <a:ea typeface="+mn-ea"/>
                          <a:cs typeface="+mn-cs"/>
                          <a:hlinkClick r:id="rId3"/>
                        </a:rPr>
                        <a:t>osu!gaming</a:t>
                      </a:r>
                      <a:r>
                        <a:rPr lang="en-GB" sz="1800" b="0" i="0" u="none" strike="noStrike" kern="1200" dirty="0">
                          <a:solidFill>
                            <a:schemeClr val="dk1"/>
                          </a:solidFill>
                          <a:effectLst/>
                          <a:latin typeface="+mn-lt"/>
                          <a:ea typeface="+mn-ea"/>
                          <a:cs typeface="+mn-cs"/>
                          <a:hlinkClick r:id="rId3"/>
                        </a:rPr>
                        <a:t> CTF 2024</a:t>
                      </a:r>
                      <a:endParaRPr lang="en-GB" dirty="0"/>
                    </a:p>
                  </a:txBody>
                  <a:tcPr/>
                </a:tc>
                <a:tc>
                  <a:txBody>
                    <a:bodyPr/>
                    <a:lstStyle/>
                    <a:p>
                      <a:r>
                        <a:rPr lang="en-GB" sz="1800" b="0" i="0" kern="1200" dirty="0">
                          <a:solidFill>
                            <a:schemeClr val="dk1"/>
                          </a:solidFill>
                          <a:effectLst/>
                          <a:latin typeface="+mn-lt"/>
                          <a:ea typeface="+mn-ea"/>
                          <a:cs typeface="+mn-cs"/>
                        </a:rPr>
                        <a:t>01 March, 17:00 UTC — 03 March 2024, 17:00 UTC</a:t>
                      </a:r>
                      <a:endParaRPr lang="en-GB" dirty="0"/>
                    </a:p>
                  </a:txBody>
                  <a:tcPr/>
                </a:tc>
                <a:extLst>
                  <a:ext uri="{0D108BD9-81ED-4DB2-BD59-A6C34878D82A}">
                    <a16:rowId xmlns:a16="http://schemas.microsoft.com/office/drawing/2014/main" val="2456220348"/>
                  </a:ext>
                </a:extLst>
              </a:tr>
              <a:tr h="370840">
                <a:tc>
                  <a:txBody>
                    <a:bodyPr/>
                    <a:lstStyle/>
                    <a:p>
                      <a:r>
                        <a:rPr lang="en-GB" sz="1800" b="0" i="0" u="none" strike="noStrike" kern="1200" dirty="0">
                          <a:solidFill>
                            <a:schemeClr val="dk1"/>
                          </a:solidFill>
                          <a:effectLst/>
                          <a:latin typeface="+mn-lt"/>
                          <a:ea typeface="+mn-ea"/>
                          <a:cs typeface="+mn-cs"/>
                          <a:hlinkClick r:id="rId4"/>
                        </a:rPr>
                        <a:t>GCC CTF 2024</a:t>
                      </a:r>
                      <a:endParaRPr lang="en-GB" dirty="0"/>
                    </a:p>
                  </a:txBody>
                  <a:tcPr/>
                </a:tc>
                <a:tc>
                  <a:txBody>
                    <a:bodyPr/>
                    <a:lstStyle/>
                    <a:p>
                      <a:r>
                        <a:rPr lang="en-GB" sz="1800" b="0" i="0" kern="1200" dirty="0">
                          <a:solidFill>
                            <a:schemeClr val="dk1"/>
                          </a:solidFill>
                          <a:effectLst/>
                          <a:latin typeface="+mn-lt"/>
                          <a:ea typeface="+mn-ea"/>
                          <a:cs typeface="+mn-cs"/>
                        </a:rPr>
                        <a:t>01 March, 20:00 UTC — 03 March 2024, 20:00 UTC</a:t>
                      </a:r>
                      <a:endParaRPr lang="en-GB" dirty="0"/>
                    </a:p>
                  </a:txBody>
                  <a:tcPr/>
                </a:tc>
                <a:extLst>
                  <a:ext uri="{0D108BD9-81ED-4DB2-BD59-A6C34878D82A}">
                    <a16:rowId xmlns:a16="http://schemas.microsoft.com/office/drawing/2014/main" val="417694283"/>
                  </a:ext>
                </a:extLst>
              </a:tr>
              <a:tr h="370840">
                <a:tc>
                  <a:txBody>
                    <a:bodyPr/>
                    <a:lstStyle/>
                    <a:p>
                      <a:r>
                        <a:rPr lang="en-GB" sz="1800" b="0" i="0" u="none" strike="noStrike" kern="1200" dirty="0">
                          <a:solidFill>
                            <a:schemeClr val="dk1"/>
                          </a:solidFill>
                          <a:effectLst/>
                          <a:latin typeface="+mn-lt"/>
                          <a:ea typeface="+mn-ea"/>
                          <a:cs typeface="+mn-cs"/>
                          <a:hlinkClick r:id="rId5"/>
                        </a:rPr>
                        <a:t>Pearl CTF</a:t>
                      </a:r>
                      <a:endParaRPr lang="en-GB" dirty="0"/>
                    </a:p>
                  </a:txBody>
                  <a:tcPr/>
                </a:tc>
                <a:tc>
                  <a:txBody>
                    <a:bodyPr/>
                    <a:lstStyle/>
                    <a:p>
                      <a:r>
                        <a:rPr lang="en-GB" sz="1800" b="0" i="0" kern="1200" dirty="0">
                          <a:solidFill>
                            <a:schemeClr val="dk1"/>
                          </a:solidFill>
                          <a:effectLst/>
                          <a:latin typeface="+mn-lt"/>
                          <a:ea typeface="+mn-ea"/>
                          <a:cs typeface="+mn-cs"/>
                        </a:rPr>
                        <a:t>08 March, 12:00 UTC — 09 March 2024, 23:59 UTC</a:t>
                      </a:r>
                      <a:endParaRPr lang="en-GB" dirty="0"/>
                    </a:p>
                  </a:txBody>
                  <a:tcPr/>
                </a:tc>
                <a:extLst>
                  <a:ext uri="{0D108BD9-81ED-4DB2-BD59-A6C34878D82A}">
                    <a16:rowId xmlns:a16="http://schemas.microsoft.com/office/drawing/2014/main" val="3870189031"/>
                  </a:ext>
                </a:extLst>
              </a:tr>
              <a:tr h="370840">
                <a:tc gridSpan="2">
                  <a:txBody>
                    <a:bodyPr/>
                    <a:lstStyle/>
                    <a:p>
                      <a:endParaRPr lang="en-GB" dirty="0"/>
                    </a:p>
                  </a:txBody>
                  <a:tcPr/>
                </a:tc>
                <a:tc hMerge="1">
                  <a:txBody>
                    <a:bodyPr/>
                    <a:lstStyle/>
                    <a:p>
                      <a:endParaRPr lang="en-GB"/>
                    </a:p>
                  </a:txBody>
                  <a:tcPr/>
                </a:tc>
                <a:extLst>
                  <a:ext uri="{0D108BD9-81ED-4DB2-BD59-A6C34878D82A}">
                    <a16:rowId xmlns:a16="http://schemas.microsoft.com/office/drawing/2014/main" val="4211803897"/>
                  </a:ext>
                </a:extLst>
              </a:tr>
              <a:tr h="370840">
                <a:tc gridSpan="2">
                  <a:txBody>
                    <a:bodyPr/>
                    <a:lstStyle/>
                    <a:p>
                      <a:pPr algn="ctr"/>
                      <a:r>
                        <a:rPr lang="en-GB" sz="2800" b="1" dirty="0"/>
                        <a:t>CTF Handbook :      ctf101.org</a:t>
                      </a:r>
                    </a:p>
                  </a:txBody>
                  <a:tcPr/>
                </a:tc>
                <a:tc hMerge="1">
                  <a:txBody>
                    <a:bodyPr/>
                    <a:lstStyle/>
                    <a:p>
                      <a:endParaRPr lang="en-GB" dirty="0"/>
                    </a:p>
                  </a:txBody>
                  <a:tcPr/>
                </a:tc>
                <a:extLst>
                  <a:ext uri="{0D108BD9-81ED-4DB2-BD59-A6C34878D82A}">
                    <a16:rowId xmlns:a16="http://schemas.microsoft.com/office/drawing/2014/main" val="28405948"/>
                  </a:ext>
                </a:extLst>
              </a:tr>
            </a:tbl>
          </a:graphicData>
        </a:graphic>
      </p:graphicFrame>
    </p:spTree>
    <p:extLst>
      <p:ext uri="{BB962C8B-B14F-4D97-AF65-F5344CB8AC3E}">
        <p14:creationId xmlns:p14="http://schemas.microsoft.com/office/powerpoint/2010/main" val="3290724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CF58C-93E7-39A9-ACFB-62C2DEB8316F}"/>
              </a:ext>
            </a:extLst>
          </p:cNvPr>
          <p:cNvSpPr>
            <a:spLocks noGrp="1"/>
          </p:cNvSpPr>
          <p:nvPr>
            <p:ph idx="1"/>
          </p:nvPr>
        </p:nvSpPr>
        <p:spPr>
          <a:xfrm>
            <a:off x="343051" y="969055"/>
            <a:ext cx="6659199" cy="2015291"/>
          </a:xfrm>
        </p:spPr>
        <p:txBody>
          <a:bodyPr/>
          <a:lstStyle/>
          <a:p>
            <a:pPr marL="0" indent="0" algn="ctr">
              <a:buNone/>
            </a:pPr>
            <a:r>
              <a:rPr lang="en-GB" sz="4400" b="1" dirty="0">
                <a:solidFill>
                  <a:schemeClr val="accent1"/>
                </a:solidFill>
              </a:rPr>
              <a:t>Just for fun! </a:t>
            </a:r>
          </a:p>
          <a:p>
            <a:r>
              <a:rPr lang="en-GB" b="1" dirty="0"/>
              <a:t>No prizes.. Maybe a bag of Haribo if I see you giving it a try!</a:t>
            </a:r>
          </a:p>
          <a:p>
            <a:pPr marL="0" indent="0">
              <a:buNone/>
            </a:pPr>
            <a:r>
              <a:rPr lang="en-GB" b="1" dirty="0">
                <a:hlinkClick r:id="rId2"/>
              </a:rPr>
              <a:t>https://forms.office.com/e/JQL4QNzNz6</a:t>
            </a:r>
            <a:endParaRPr lang="en-GB" b="1" dirty="0"/>
          </a:p>
        </p:txBody>
      </p:sp>
      <p:sp>
        <p:nvSpPr>
          <p:cNvPr id="4" name="Date Placeholder 3">
            <a:extLst>
              <a:ext uri="{FF2B5EF4-FFF2-40B4-BE49-F238E27FC236}">
                <a16:creationId xmlns:a16="http://schemas.microsoft.com/office/drawing/2014/main" id="{BB78B225-7411-746D-D05D-96507E79B3C9}"/>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971192C0-08AE-96B1-794F-600A2DD564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DE2831-C9EA-ED88-BBF2-055BD320F713}"/>
              </a:ext>
            </a:extLst>
          </p:cNvPr>
          <p:cNvSpPr>
            <a:spLocks noGrp="1"/>
          </p:cNvSpPr>
          <p:nvPr>
            <p:ph type="sldNum" sz="quarter" idx="12"/>
          </p:nvPr>
        </p:nvSpPr>
        <p:spPr/>
        <p:txBody>
          <a:bodyPr/>
          <a:lstStyle/>
          <a:p>
            <a:fld id="{437794D7-DC86-9A4E-9C9F-0B324FE8876A}" type="slidenum">
              <a:rPr lang="en-US" smtClean="0"/>
              <a:pPr/>
              <a:t>18</a:t>
            </a:fld>
            <a:endParaRPr lang="en-US" dirty="0"/>
          </a:p>
        </p:txBody>
      </p:sp>
      <p:pic>
        <p:nvPicPr>
          <p:cNvPr id="8" name="Picture 7" descr="A qr code on a green background">
            <a:extLst>
              <a:ext uri="{FF2B5EF4-FFF2-40B4-BE49-F238E27FC236}">
                <a16:creationId xmlns:a16="http://schemas.microsoft.com/office/drawing/2014/main" id="{3BC3DECD-FA81-BC25-6BEB-A3372191E8D6}"/>
              </a:ext>
            </a:extLst>
          </p:cNvPr>
          <p:cNvPicPr>
            <a:picLocks noChangeAspect="1"/>
          </p:cNvPicPr>
          <p:nvPr/>
        </p:nvPicPr>
        <p:blipFill rotWithShape="1">
          <a:blip r:embed="rId3"/>
          <a:srcRect l="18412" t="11930" r="18376" b="10693"/>
          <a:stretch/>
        </p:blipFill>
        <p:spPr>
          <a:xfrm>
            <a:off x="7255042" y="534403"/>
            <a:ext cx="4409574" cy="5397640"/>
          </a:xfrm>
          <a:prstGeom prst="rect">
            <a:avLst/>
          </a:prstGeom>
        </p:spPr>
      </p:pic>
    </p:spTree>
    <p:extLst>
      <p:ext uri="{BB962C8B-B14F-4D97-AF65-F5344CB8AC3E}">
        <p14:creationId xmlns:p14="http://schemas.microsoft.com/office/powerpoint/2010/main" val="395186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7651D1-787C-4A5D-99DC-610A877CEB7C}"/>
              </a:ext>
            </a:extLst>
          </p:cNvPr>
          <p:cNvSpPr>
            <a:spLocks noGrp="1"/>
          </p:cNvSpPr>
          <p:nvPr>
            <p:ph type="title"/>
          </p:nvPr>
        </p:nvSpPr>
        <p:spPr>
          <a:xfrm>
            <a:off x="3820025" y="1"/>
            <a:ext cx="8025064" cy="433136"/>
          </a:xfrm>
        </p:spPr>
        <p:txBody>
          <a:bodyPr anchor="t"/>
          <a:lstStyle/>
          <a:p>
            <a:pPr algn="ctr"/>
            <a:r>
              <a:rPr lang="en-GB" sz="3200" dirty="0"/>
              <a:t>Engaging Challenges in Cybersecurity</a:t>
            </a:r>
          </a:p>
        </p:txBody>
      </p:sp>
      <p:sp>
        <p:nvSpPr>
          <p:cNvPr id="2" name="Content Placeholder 1">
            <a:extLst>
              <a:ext uri="{FF2B5EF4-FFF2-40B4-BE49-F238E27FC236}">
                <a16:creationId xmlns:a16="http://schemas.microsoft.com/office/drawing/2014/main" id="{A6D166C1-7167-DB49-6DEE-DAA7429DB53D}"/>
              </a:ext>
            </a:extLst>
          </p:cNvPr>
          <p:cNvSpPr>
            <a:spLocks noGrp="1"/>
          </p:cNvSpPr>
          <p:nvPr>
            <p:ph idx="1"/>
          </p:nvPr>
        </p:nvSpPr>
        <p:spPr>
          <a:xfrm>
            <a:off x="595843" y="1040732"/>
            <a:ext cx="6316300" cy="4774973"/>
          </a:xfrm>
        </p:spPr>
        <p:txBody>
          <a:bodyPr/>
          <a:lstStyle/>
          <a:p>
            <a:r>
              <a:rPr lang="en-GB" dirty="0"/>
              <a:t>A cybersecurity competition where participants solve a variety of challenges to find hidden "flags" within vulnerable systems or applications.</a:t>
            </a:r>
          </a:p>
          <a:p>
            <a:r>
              <a:rPr lang="en-GB" dirty="0"/>
              <a:t>To test and improve skills in various areas of cybersecurity, including cryptography, reverse engineering, web exploitation, forensics, and more.</a:t>
            </a:r>
          </a:p>
          <a:p>
            <a:endParaRPr lang="en-GB" dirty="0"/>
          </a:p>
          <a:p>
            <a:r>
              <a:rPr lang="en-GB" dirty="0"/>
              <a:t>‘First’ hosted in 1996 at DEFCON in L.A.</a:t>
            </a:r>
          </a:p>
          <a:p>
            <a:r>
              <a:rPr lang="en-GB" dirty="0"/>
              <a:t>Traditional competition or ‘war game’ at hacker conferences or events.</a:t>
            </a:r>
          </a:p>
        </p:txBody>
      </p:sp>
      <p:sp>
        <p:nvSpPr>
          <p:cNvPr id="4" name="Date Placeholder 3">
            <a:extLst>
              <a:ext uri="{FF2B5EF4-FFF2-40B4-BE49-F238E27FC236}">
                <a16:creationId xmlns:a16="http://schemas.microsoft.com/office/drawing/2014/main" id="{2DBC16EE-6890-4390-9BED-460F4D233175}"/>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7D91651F-71F5-4EF6-AA02-2E78611FCA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14B757-9356-465F-9688-78E9C100F252}"/>
              </a:ext>
            </a:extLst>
          </p:cNvPr>
          <p:cNvSpPr>
            <a:spLocks noGrp="1"/>
          </p:cNvSpPr>
          <p:nvPr>
            <p:ph type="sldNum" sz="quarter" idx="12"/>
          </p:nvPr>
        </p:nvSpPr>
        <p:spPr/>
        <p:txBody>
          <a:bodyPr/>
          <a:lstStyle/>
          <a:p>
            <a:fld id="{437794D7-DC86-9A4E-9C9F-0B324FE8876A}" type="slidenum">
              <a:rPr lang="en-US" smtClean="0"/>
              <a:pPr/>
              <a:t>2</a:t>
            </a:fld>
            <a:endParaRPr lang="en-US" dirty="0"/>
          </a:p>
        </p:txBody>
      </p:sp>
      <p:pic>
        <p:nvPicPr>
          <p:cNvPr id="2050" name="Picture 2" descr="How to Run a CTF">
            <a:extLst>
              <a:ext uri="{FF2B5EF4-FFF2-40B4-BE49-F238E27FC236}">
                <a16:creationId xmlns:a16="http://schemas.microsoft.com/office/drawing/2014/main" id="{C2ADB1C7-8997-5224-B292-8D6C9AFCE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761" y="885265"/>
            <a:ext cx="3896056" cy="487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70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EABF2-2C1C-0CD4-3D23-04B04A405E2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A86D99B-03E5-E01C-96A9-55CBFA81FCDB}"/>
              </a:ext>
            </a:extLst>
          </p:cNvPr>
          <p:cNvSpPr>
            <a:spLocks noGrp="1"/>
          </p:cNvSpPr>
          <p:nvPr>
            <p:ph type="title"/>
          </p:nvPr>
        </p:nvSpPr>
        <p:spPr>
          <a:xfrm>
            <a:off x="3820025" y="1"/>
            <a:ext cx="8025064" cy="433136"/>
          </a:xfrm>
        </p:spPr>
        <p:txBody>
          <a:bodyPr anchor="t"/>
          <a:lstStyle/>
          <a:p>
            <a:pPr algn="ctr"/>
            <a:r>
              <a:rPr lang="en-GB" sz="3200" dirty="0"/>
              <a:t>Attack / Defence (Red v Blue)</a:t>
            </a:r>
          </a:p>
        </p:txBody>
      </p:sp>
      <p:sp>
        <p:nvSpPr>
          <p:cNvPr id="2" name="Content Placeholder 1">
            <a:extLst>
              <a:ext uri="{FF2B5EF4-FFF2-40B4-BE49-F238E27FC236}">
                <a16:creationId xmlns:a16="http://schemas.microsoft.com/office/drawing/2014/main" id="{51451D49-5331-F6F9-C3B5-357E100368DD}"/>
              </a:ext>
            </a:extLst>
          </p:cNvPr>
          <p:cNvSpPr>
            <a:spLocks noGrp="1"/>
          </p:cNvSpPr>
          <p:nvPr>
            <p:ph idx="1"/>
          </p:nvPr>
        </p:nvSpPr>
        <p:spPr>
          <a:xfrm>
            <a:off x="595842" y="866274"/>
            <a:ext cx="11411673" cy="5342021"/>
          </a:xfrm>
        </p:spPr>
        <p:txBody>
          <a:bodyPr/>
          <a:lstStyle/>
          <a:p>
            <a:r>
              <a:rPr lang="en-GB" dirty="0"/>
              <a:t>A variant of competitions where teams compete by both attacking the systems of other teams and defending their own systems from attacks.</a:t>
            </a:r>
          </a:p>
          <a:p>
            <a:pPr lvl="1"/>
            <a:r>
              <a:rPr lang="en-GB" dirty="0"/>
              <a:t>This style of CTF simulates real-world cybersecurity scenarios where teams must both exploit vulnerabilities and secure their own infrastructure.</a:t>
            </a:r>
          </a:p>
          <a:p>
            <a:r>
              <a:rPr lang="en-GB" dirty="0"/>
              <a:t>Offensive Operations:</a:t>
            </a:r>
          </a:p>
          <a:p>
            <a:pPr lvl="1"/>
            <a:r>
              <a:rPr lang="en-GB" dirty="0"/>
              <a:t>Actively seek out vulnerabilities in the systems of other teams.</a:t>
            </a:r>
          </a:p>
          <a:p>
            <a:pPr lvl="1"/>
            <a:r>
              <a:rPr lang="en-GB" dirty="0"/>
              <a:t>Exploits are used to compromise opponent's services, steal flags, or disrupt their operations.</a:t>
            </a:r>
          </a:p>
          <a:p>
            <a:pPr lvl="1"/>
            <a:r>
              <a:rPr lang="en-GB" dirty="0"/>
              <a:t>Offensive tactics include reconnaissance, vulnerability assessment, exploitation, and maintaining access.</a:t>
            </a:r>
          </a:p>
          <a:p>
            <a:r>
              <a:rPr lang="en-GB" dirty="0"/>
              <a:t>Defensive Operations:</a:t>
            </a:r>
          </a:p>
          <a:p>
            <a:pPr lvl="1"/>
            <a:r>
              <a:rPr lang="en-GB" dirty="0"/>
              <a:t>Teams work to protect their own systems from attacks launched by other teams.</a:t>
            </a:r>
          </a:p>
          <a:p>
            <a:pPr lvl="1"/>
            <a:r>
              <a:rPr lang="en-GB" dirty="0"/>
              <a:t>Defensive measures involve patching vulnerabilities, hardening configurations, monitoring for suspicious activity, and responding to incidents.</a:t>
            </a:r>
          </a:p>
        </p:txBody>
      </p:sp>
      <p:sp>
        <p:nvSpPr>
          <p:cNvPr id="4" name="Date Placeholder 3">
            <a:extLst>
              <a:ext uri="{FF2B5EF4-FFF2-40B4-BE49-F238E27FC236}">
                <a16:creationId xmlns:a16="http://schemas.microsoft.com/office/drawing/2014/main" id="{0DDE0525-759D-27B8-5914-3D1470BC61E9}"/>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48CDE6D6-47A1-6CE1-3B82-33561D84E7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BF5AF-ED31-DD42-1AA6-FEF321806F6B}"/>
              </a:ext>
            </a:extLst>
          </p:cNvPr>
          <p:cNvSpPr>
            <a:spLocks noGrp="1"/>
          </p:cNvSpPr>
          <p:nvPr>
            <p:ph type="sldNum" sz="quarter" idx="12"/>
          </p:nvPr>
        </p:nvSpPr>
        <p:spPr/>
        <p:txBody>
          <a:bodyPr/>
          <a:lstStyle/>
          <a:p>
            <a:fld id="{437794D7-DC86-9A4E-9C9F-0B324FE8876A}" type="slidenum">
              <a:rPr lang="en-US" smtClean="0"/>
              <a:pPr/>
              <a:t>3</a:t>
            </a:fld>
            <a:endParaRPr lang="en-US" dirty="0"/>
          </a:p>
        </p:txBody>
      </p:sp>
    </p:spTree>
    <p:extLst>
      <p:ext uri="{BB962C8B-B14F-4D97-AF65-F5344CB8AC3E}">
        <p14:creationId xmlns:p14="http://schemas.microsoft.com/office/powerpoint/2010/main" val="3687739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6655-EC2F-D419-56A7-66CA656CBE6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2B7F6DB-7952-9A1C-B067-E5E04CA484CE}"/>
              </a:ext>
            </a:extLst>
          </p:cNvPr>
          <p:cNvSpPr>
            <a:spLocks noGrp="1"/>
          </p:cNvSpPr>
          <p:nvPr>
            <p:ph type="title"/>
          </p:nvPr>
        </p:nvSpPr>
        <p:spPr>
          <a:xfrm>
            <a:off x="3820025" y="1"/>
            <a:ext cx="8025064" cy="433136"/>
          </a:xfrm>
        </p:spPr>
        <p:txBody>
          <a:bodyPr anchor="t"/>
          <a:lstStyle/>
          <a:p>
            <a:pPr algn="ctr"/>
            <a:r>
              <a:rPr lang="en-GB" sz="3200" dirty="0"/>
              <a:t>Attack / Defence</a:t>
            </a:r>
          </a:p>
        </p:txBody>
      </p:sp>
      <p:sp>
        <p:nvSpPr>
          <p:cNvPr id="2" name="Content Placeholder 1">
            <a:extLst>
              <a:ext uri="{FF2B5EF4-FFF2-40B4-BE49-F238E27FC236}">
                <a16:creationId xmlns:a16="http://schemas.microsoft.com/office/drawing/2014/main" id="{C31A13CA-4616-DF87-0FE7-F3582DB2D826}"/>
              </a:ext>
            </a:extLst>
          </p:cNvPr>
          <p:cNvSpPr>
            <a:spLocks noGrp="1"/>
          </p:cNvSpPr>
          <p:nvPr>
            <p:ph idx="1"/>
          </p:nvPr>
        </p:nvSpPr>
        <p:spPr>
          <a:xfrm>
            <a:off x="595843" y="1052763"/>
            <a:ext cx="6978036" cy="4553953"/>
          </a:xfrm>
        </p:spPr>
        <p:txBody>
          <a:bodyPr/>
          <a:lstStyle/>
          <a:p>
            <a:r>
              <a:rPr lang="en-GB" dirty="0"/>
              <a:t>Teams must employ strategies to detect and mitigate attacks while </a:t>
            </a:r>
            <a:r>
              <a:rPr lang="en-GB" b="1" u="sng" dirty="0"/>
              <a:t>maintaining service availability</a:t>
            </a:r>
            <a:r>
              <a:rPr lang="en-GB" dirty="0"/>
              <a:t>.</a:t>
            </a:r>
          </a:p>
          <a:p>
            <a:r>
              <a:rPr lang="en-GB" dirty="0"/>
              <a:t>Flag Management:</a:t>
            </a:r>
          </a:p>
          <a:p>
            <a:pPr lvl="1"/>
            <a:r>
              <a:rPr lang="en-GB" dirty="0"/>
              <a:t>Each team is assigned a set of flags representing sensitive data or system access.</a:t>
            </a:r>
          </a:p>
          <a:p>
            <a:pPr lvl="1"/>
            <a:r>
              <a:rPr lang="en-GB" dirty="0"/>
              <a:t>Flags are strategically placed on team systems and must be protected from attackers while being actively sought by opponents.</a:t>
            </a:r>
          </a:p>
          <a:p>
            <a:pPr lvl="1"/>
            <a:r>
              <a:rPr lang="en-GB" dirty="0"/>
              <a:t>Teams earn points by capturing flags from other teams while defending their own flags from being captured.</a:t>
            </a:r>
          </a:p>
        </p:txBody>
      </p:sp>
      <p:sp>
        <p:nvSpPr>
          <p:cNvPr id="4" name="Date Placeholder 3">
            <a:extLst>
              <a:ext uri="{FF2B5EF4-FFF2-40B4-BE49-F238E27FC236}">
                <a16:creationId xmlns:a16="http://schemas.microsoft.com/office/drawing/2014/main" id="{FFC26889-CAF1-3F15-46D8-E33E068B6216}"/>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E922C21A-5BE9-0476-B15E-B59CF55BE2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2D3260-C15C-4CD2-1C22-4835F5DE26BB}"/>
              </a:ext>
            </a:extLst>
          </p:cNvPr>
          <p:cNvSpPr>
            <a:spLocks noGrp="1"/>
          </p:cNvSpPr>
          <p:nvPr>
            <p:ph type="sldNum" sz="quarter" idx="12"/>
          </p:nvPr>
        </p:nvSpPr>
        <p:spPr/>
        <p:txBody>
          <a:bodyPr/>
          <a:lstStyle/>
          <a:p>
            <a:fld id="{437794D7-DC86-9A4E-9C9F-0B324FE8876A}" type="slidenum">
              <a:rPr lang="en-US" smtClean="0"/>
              <a:pPr/>
              <a:t>4</a:t>
            </a:fld>
            <a:endParaRPr lang="en-US" dirty="0"/>
          </a:p>
        </p:txBody>
      </p:sp>
      <p:pic>
        <p:nvPicPr>
          <p:cNvPr id="8" name="Picture 7" descr="Network diagram for CTF&#10;">
            <a:extLst>
              <a:ext uri="{FF2B5EF4-FFF2-40B4-BE49-F238E27FC236}">
                <a16:creationId xmlns:a16="http://schemas.microsoft.com/office/drawing/2014/main" id="{9635F6A8-D082-4CE3-F65D-2F5D0DF0A3BE}"/>
              </a:ext>
            </a:extLst>
          </p:cNvPr>
          <p:cNvPicPr>
            <a:picLocks noChangeAspect="1"/>
          </p:cNvPicPr>
          <p:nvPr/>
        </p:nvPicPr>
        <p:blipFill rotWithShape="1">
          <a:blip r:embed="rId3"/>
          <a:srcRect l="10547" r="9459"/>
          <a:stretch/>
        </p:blipFill>
        <p:spPr>
          <a:xfrm>
            <a:off x="7682163" y="1341521"/>
            <a:ext cx="4299004" cy="4030578"/>
          </a:xfrm>
          <a:prstGeom prst="rect">
            <a:avLst/>
          </a:prstGeom>
        </p:spPr>
      </p:pic>
      <p:sp>
        <p:nvSpPr>
          <p:cNvPr id="10" name="TextBox 9">
            <a:extLst>
              <a:ext uri="{FF2B5EF4-FFF2-40B4-BE49-F238E27FC236}">
                <a16:creationId xmlns:a16="http://schemas.microsoft.com/office/drawing/2014/main" id="{539BE0DB-5651-4A1D-EEA1-0FBEC2F96C04}"/>
              </a:ext>
            </a:extLst>
          </p:cNvPr>
          <p:cNvSpPr txBox="1"/>
          <p:nvPr/>
        </p:nvSpPr>
        <p:spPr>
          <a:xfrm>
            <a:off x="1004916" y="5606716"/>
            <a:ext cx="10358910" cy="480131"/>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GB" sz="2800" i="1" dirty="0">
                <a:solidFill>
                  <a:schemeClr val="accent1"/>
                </a:solidFill>
              </a:rPr>
              <a:t>If you’ve done Ethical Hacking or Network Security, you CAN do this!</a:t>
            </a:r>
          </a:p>
        </p:txBody>
      </p:sp>
    </p:spTree>
    <p:extLst>
      <p:ext uri="{BB962C8B-B14F-4D97-AF65-F5344CB8AC3E}">
        <p14:creationId xmlns:p14="http://schemas.microsoft.com/office/powerpoint/2010/main" val="4388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D2CD4-2E3D-DF55-9438-5D44D4CE6C2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820C308-50AD-CD6B-8BCE-102C63CA6B85}"/>
              </a:ext>
            </a:extLst>
          </p:cNvPr>
          <p:cNvSpPr>
            <a:spLocks noGrp="1"/>
          </p:cNvSpPr>
          <p:nvPr>
            <p:ph type="title"/>
          </p:nvPr>
        </p:nvSpPr>
        <p:spPr>
          <a:xfrm>
            <a:off x="3820025" y="1"/>
            <a:ext cx="8025064" cy="433136"/>
          </a:xfrm>
        </p:spPr>
        <p:txBody>
          <a:bodyPr anchor="t"/>
          <a:lstStyle/>
          <a:p>
            <a:pPr algn="ctr"/>
            <a:r>
              <a:rPr lang="en-GB" sz="3200" dirty="0"/>
              <a:t>Jeopardy</a:t>
            </a:r>
          </a:p>
        </p:txBody>
      </p:sp>
      <p:sp>
        <p:nvSpPr>
          <p:cNvPr id="2" name="Content Placeholder 1">
            <a:extLst>
              <a:ext uri="{FF2B5EF4-FFF2-40B4-BE49-F238E27FC236}">
                <a16:creationId xmlns:a16="http://schemas.microsoft.com/office/drawing/2014/main" id="{6F033801-05F8-512F-5125-FDC787B04129}"/>
              </a:ext>
            </a:extLst>
          </p:cNvPr>
          <p:cNvSpPr>
            <a:spLocks noGrp="1"/>
          </p:cNvSpPr>
          <p:nvPr>
            <p:ph idx="1"/>
          </p:nvPr>
        </p:nvSpPr>
        <p:spPr>
          <a:xfrm>
            <a:off x="595842" y="1064795"/>
            <a:ext cx="11411673" cy="5143500"/>
          </a:xfrm>
        </p:spPr>
        <p:txBody>
          <a:bodyPr/>
          <a:lstStyle/>
          <a:p>
            <a:r>
              <a:rPr lang="en-GB" dirty="0"/>
              <a:t>A popular format where participants solve a series of challenges across different categories to earn points.</a:t>
            </a:r>
          </a:p>
          <a:p>
            <a:pPr lvl="1"/>
            <a:r>
              <a:rPr lang="en-GB" dirty="0"/>
              <a:t>Inspired by the quiz show "Jeopardy," participants select challenges from a board of categories and point values, each representing a different cybersecurity topic.</a:t>
            </a:r>
          </a:p>
          <a:p>
            <a:r>
              <a:rPr lang="en-GB" dirty="0"/>
              <a:t>Challenges are categorized based on various cybersecurity topics such as cryptography, web exploitation, reverse engineering, forensics, binary exploitation, and steganography.</a:t>
            </a:r>
          </a:p>
          <a:p>
            <a:r>
              <a:rPr lang="en-GB" dirty="0"/>
              <a:t>Each category contains challenges of varying difficulty levels, ranging from beginner to advanced.</a:t>
            </a:r>
          </a:p>
          <a:p>
            <a:r>
              <a:rPr lang="en-GB" dirty="0"/>
              <a:t>Challenges are assigned point values based on their difficulty level.</a:t>
            </a:r>
          </a:p>
          <a:p>
            <a:pPr lvl="1"/>
            <a:r>
              <a:rPr lang="en-GB" dirty="0"/>
              <a:t>Higher point values are typically awarded for more challenging problems.  /s</a:t>
            </a:r>
          </a:p>
        </p:txBody>
      </p:sp>
      <p:sp>
        <p:nvSpPr>
          <p:cNvPr id="4" name="Date Placeholder 3">
            <a:extLst>
              <a:ext uri="{FF2B5EF4-FFF2-40B4-BE49-F238E27FC236}">
                <a16:creationId xmlns:a16="http://schemas.microsoft.com/office/drawing/2014/main" id="{78AF4AE7-3306-F6F3-871B-3505A84A65E9}"/>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D101135F-4C1A-D106-1710-7609ADD946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461F3B-6503-C2D4-E043-AB2F6EE9A030}"/>
              </a:ext>
            </a:extLst>
          </p:cNvPr>
          <p:cNvSpPr>
            <a:spLocks noGrp="1"/>
          </p:cNvSpPr>
          <p:nvPr>
            <p:ph type="sldNum" sz="quarter" idx="12"/>
          </p:nvPr>
        </p:nvSpPr>
        <p:spPr/>
        <p:txBody>
          <a:bodyPr/>
          <a:lstStyle/>
          <a:p>
            <a:fld id="{437794D7-DC86-9A4E-9C9F-0B324FE8876A}" type="slidenum">
              <a:rPr lang="en-US" smtClean="0"/>
              <a:pPr/>
              <a:t>5</a:t>
            </a:fld>
            <a:endParaRPr lang="en-US" dirty="0"/>
          </a:p>
        </p:txBody>
      </p:sp>
    </p:spTree>
    <p:extLst>
      <p:ext uri="{BB962C8B-B14F-4D97-AF65-F5344CB8AC3E}">
        <p14:creationId xmlns:p14="http://schemas.microsoft.com/office/powerpoint/2010/main" val="1257447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CDC63-D352-0A63-43A1-A6DAB84C166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1039735-76F5-2C3D-8451-9140AED37849}"/>
              </a:ext>
            </a:extLst>
          </p:cNvPr>
          <p:cNvSpPr>
            <a:spLocks noGrp="1"/>
          </p:cNvSpPr>
          <p:nvPr>
            <p:ph type="title"/>
          </p:nvPr>
        </p:nvSpPr>
        <p:spPr>
          <a:xfrm>
            <a:off x="3820025" y="1"/>
            <a:ext cx="8025064" cy="433136"/>
          </a:xfrm>
        </p:spPr>
        <p:txBody>
          <a:bodyPr anchor="t"/>
          <a:lstStyle/>
          <a:p>
            <a:pPr algn="ctr"/>
            <a:r>
              <a:rPr lang="en-GB" sz="3200" dirty="0"/>
              <a:t>Jeopardy</a:t>
            </a:r>
          </a:p>
        </p:txBody>
      </p:sp>
      <p:sp>
        <p:nvSpPr>
          <p:cNvPr id="2" name="Content Placeholder 1">
            <a:extLst>
              <a:ext uri="{FF2B5EF4-FFF2-40B4-BE49-F238E27FC236}">
                <a16:creationId xmlns:a16="http://schemas.microsoft.com/office/drawing/2014/main" id="{944B9256-35C5-71FD-F2CD-4BAAC24802AB}"/>
              </a:ext>
            </a:extLst>
          </p:cNvPr>
          <p:cNvSpPr>
            <a:spLocks noGrp="1"/>
          </p:cNvSpPr>
          <p:nvPr>
            <p:ph idx="1"/>
          </p:nvPr>
        </p:nvSpPr>
        <p:spPr>
          <a:xfrm>
            <a:off x="595842" y="1058779"/>
            <a:ext cx="11411673" cy="5149516"/>
          </a:xfrm>
        </p:spPr>
        <p:txBody>
          <a:bodyPr/>
          <a:lstStyle/>
          <a:p>
            <a:r>
              <a:rPr lang="en-GB" dirty="0"/>
              <a:t>Reverse Engineering: </a:t>
            </a:r>
          </a:p>
          <a:p>
            <a:pPr lvl="1"/>
            <a:r>
              <a:rPr lang="en-GB" dirty="0"/>
              <a:t>Participants analyse and understand the inner workings of software or systems to uncover vulnerabilities or hidden information.</a:t>
            </a:r>
          </a:p>
          <a:p>
            <a:r>
              <a:rPr lang="en-GB" dirty="0"/>
              <a:t>Cryptography: </a:t>
            </a:r>
          </a:p>
          <a:p>
            <a:pPr lvl="1"/>
            <a:r>
              <a:rPr lang="en-GB" dirty="0"/>
              <a:t>Decoding encrypted messages, breaking cryptographic algorithms, or exploiting weaknesses in cryptographic implementations.</a:t>
            </a:r>
          </a:p>
          <a:p>
            <a:r>
              <a:rPr lang="en-GB" dirty="0"/>
              <a:t>Web Exploitation: </a:t>
            </a:r>
          </a:p>
          <a:p>
            <a:pPr lvl="1"/>
            <a:r>
              <a:rPr lang="en-GB" dirty="0"/>
              <a:t>Identify and exploit security flaws in web applications, such as SQL injection, cross-site scripting (XSS), or server-side request forgery (SSRF).</a:t>
            </a:r>
          </a:p>
          <a:p>
            <a:r>
              <a:rPr lang="en-GB" dirty="0"/>
              <a:t>Forensics: </a:t>
            </a:r>
          </a:p>
          <a:p>
            <a:pPr lvl="1"/>
            <a:r>
              <a:rPr lang="en-GB" dirty="0"/>
              <a:t>Investigating digital artifacts, analysing log files, or recovering deleted data to solve a puzzle or uncover hidden information.</a:t>
            </a:r>
          </a:p>
        </p:txBody>
      </p:sp>
      <p:sp>
        <p:nvSpPr>
          <p:cNvPr id="4" name="Date Placeholder 3">
            <a:extLst>
              <a:ext uri="{FF2B5EF4-FFF2-40B4-BE49-F238E27FC236}">
                <a16:creationId xmlns:a16="http://schemas.microsoft.com/office/drawing/2014/main" id="{1723CF7F-A8E0-ECD5-DB1B-B67E14A0EC52}"/>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0EB270D3-8AB2-DFE2-2DFB-8E8AD066DF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9F3AAB-A31A-A14F-41FB-A28B44829A15}"/>
              </a:ext>
            </a:extLst>
          </p:cNvPr>
          <p:cNvSpPr>
            <a:spLocks noGrp="1"/>
          </p:cNvSpPr>
          <p:nvPr>
            <p:ph type="sldNum" sz="quarter" idx="12"/>
          </p:nvPr>
        </p:nvSpPr>
        <p:spPr/>
        <p:txBody>
          <a:bodyPr/>
          <a:lstStyle/>
          <a:p>
            <a:fld id="{437794D7-DC86-9A4E-9C9F-0B324FE8876A}" type="slidenum">
              <a:rPr lang="en-US" smtClean="0"/>
              <a:pPr/>
              <a:t>6</a:t>
            </a:fld>
            <a:endParaRPr lang="en-US" dirty="0"/>
          </a:p>
        </p:txBody>
      </p:sp>
    </p:spTree>
    <p:extLst>
      <p:ext uri="{BB962C8B-B14F-4D97-AF65-F5344CB8AC3E}">
        <p14:creationId xmlns:p14="http://schemas.microsoft.com/office/powerpoint/2010/main" val="201121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4C2C-ECAB-17E3-B433-38B2D9821B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DB7BE8B-BF16-590C-2D85-A069F64FF1DC}"/>
              </a:ext>
            </a:extLst>
          </p:cNvPr>
          <p:cNvSpPr>
            <a:spLocks noGrp="1"/>
          </p:cNvSpPr>
          <p:nvPr>
            <p:ph type="title"/>
          </p:nvPr>
        </p:nvSpPr>
        <p:spPr>
          <a:xfrm>
            <a:off x="3820025" y="1"/>
            <a:ext cx="8025064" cy="433136"/>
          </a:xfrm>
        </p:spPr>
        <p:txBody>
          <a:bodyPr anchor="t"/>
          <a:lstStyle/>
          <a:p>
            <a:pPr algn="ctr"/>
            <a:r>
              <a:rPr lang="en-GB" sz="3200" dirty="0"/>
              <a:t>Jeopardy</a:t>
            </a:r>
          </a:p>
        </p:txBody>
      </p:sp>
      <p:sp>
        <p:nvSpPr>
          <p:cNvPr id="2" name="Content Placeholder 1">
            <a:extLst>
              <a:ext uri="{FF2B5EF4-FFF2-40B4-BE49-F238E27FC236}">
                <a16:creationId xmlns:a16="http://schemas.microsoft.com/office/drawing/2014/main" id="{683D947A-767D-CE17-E803-BB5B365817A5}"/>
              </a:ext>
            </a:extLst>
          </p:cNvPr>
          <p:cNvSpPr>
            <a:spLocks noGrp="1"/>
          </p:cNvSpPr>
          <p:nvPr>
            <p:ph idx="1"/>
          </p:nvPr>
        </p:nvSpPr>
        <p:spPr>
          <a:xfrm>
            <a:off x="595842" y="1058779"/>
            <a:ext cx="11411673" cy="5149516"/>
          </a:xfrm>
        </p:spPr>
        <p:txBody>
          <a:bodyPr/>
          <a:lstStyle/>
          <a:p>
            <a:r>
              <a:rPr lang="en-GB" dirty="0"/>
              <a:t>Binary Exploitation: </a:t>
            </a:r>
          </a:p>
          <a:p>
            <a:pPr lvl="1"/>
            <a:r>
              <a:rPr lang="en-GB" dirty="0"/>
              <a:t>Analyse and exploit vulnerabilities in compiled binary programs, such as buffer overflows, format string vulnerabilities, or memory corruption issues.</a:t>
            </a:r>
          </a:p>
          <a:p>
            <a:r>
              <a:rPr lang="en-GB" dirty="0"/>
              <a:t>Steganography: </a:t>
            </a:r>
          </a:p>
          <a:p>
            <a:pPr lvl="1"/>
            <a:r>
              <a:rPr lang="en-GB" dirty="0"/>
              <a:t>Extracting hidden messages or data from images, </a:t>
            </a:r>
          </a:p>
          <a:p>
            <a:pPr marL="457200" lvl="1" indent="0">
              <a:buNone/>
            </a:pPr>
            <a:r>
              <a:rPr lang="en-GB" dirty="0"/>
              <a:t>audio files, or other media using various techniques.</a:t>
            </a:r>
          </a:p>
          <a:p>
            <a:r>
              <a:rPr lang="en-GB" dirty="0"/>
              <a:t>And other types of question</a:t>
            </a:r>
          </a:p>
          <a:p>
            <a:pPr marL="457200" lvl="1" indent="0">
              <a:buNone/>
            </a:pPr>
            <a:endParaRPr lang="en-GB" dirty="0"/>
          </a:p>
          <a:p>
            <a:pPr lvl="1"/>
            <a:endParaRPr lang="en-GB" dirty="0"/>
          </a:p>
          <a:p>
            <a:pPr marL="0" indent="0">
              <a:buNone/>
            </a:pPr>
            <a:r>
              <a:rPr lang="en-GB" dirty="0"/>
              <a:t>Great.. So… </a:t>
            </a:r>
          </a:p>
          <a:p>
            <a:pPr marL="0" indent="0">
              <a:buNone/>
            </a:pPr>
            <a:r>
              <a:rPr lang="en-GB" dirty="0"/>
              <a:t>What does all that actually mean?</a:t>
            </a:r>
          </a:p>
        </p:txBody>
      </p:sp>
      <p:sp>
        <p:nvSpPr>
          <p:cNvPr id="4" name="Date Placeholder 3">
            <a:extLst>
              <a:ext uri="{FF2B5EF4-FFF2-40B4-BE49-F238E27FC236}">
                <a16:creationId xmlns:a16="http://schemas.microsoft.com/office/drawing/2014/main" id="{2458D780-091E-51C0-658F-8AF6FF6D4457}"/>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0D888AE7-95FA-6634-1679-71F8360A4F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C1936A-4CED-73B2-6B44-0ACE80FF6D0D}"/>
              </a:ext>
            </a:extLst>
          </p:cNvPr>
          <p:cNvSpPr>
            <a:spLocks noGrp="1"/>
          </p:cNvSpPr>
          <p:nvPr>
            <p:ph type="sldNum" sz="quarter" idx="12"/>
          </p:nvPr>
        </p:nvSpPr>
        <p:spPr/>
        <p:txBody>
          <a:bodyPr/>
          <a:lstStyle/>
          <a:p>
            <a:fld id="{437794D7-DC86-9A4E-9C9F-0B324FE8876A}" type="slidenum">
              <a:rPr lang="en-US" smtClean="0"/>
              <a:pPr/>
              <a:t>7</a:t>
            </a:fld>
            <a:endParaRPr lang="en-US" dirty="0"/>
          </a:p>
        </p:txBody>
      </p:sp>
      <p:pic>
        <p:nvPicPr>
          <p:cNvPr id="3" name="Picture 2">
            <a:extLst>
              <a:ext uri="{FF2B5EF4-FFF2-40B4-BE49-F238E27FC236}">
                <a16:creationId xmlns:a16="http://schemas.microsoft.com/office/drawing/2014/main" id="{AFA6E222-470D-FA4F-3AD4-AF27C9D84F37}"/>
              </a:ext>
            </a:extLst>
          </p:cNvPr>
          <p:cNvPicPr>
            <a:picLocks noChangeAspect="1"/>
          </p:cNvPicPr>
          <p:nvPr/>
        </p:nvPicPr>
        <p:blipFill>
          <a:blip r:embed="rId3"/>
          <a:stretch>
            <a:fillRect/>
          </a:stretch>
        </p:blipFill>
        <p:spPr>
          <a:xfrm>
            <a:off x="7991322" y="2484521"/>
            <a:ext cx="3853767" cy="3398923"/>
          </a:xfrm>
          <a:prstGeom prst="rect">
            <a:avLst/>
          </a:prstGeom>
        </p:spPr>
      </p:pic>
    </p:spTree>
    <p:extLst>
      <p:ext uri="{BB962C8B-B14F-4D97-AF65-F5344CB8AC3E}">
        <p14:creationId xmlns:p14="http://schemas.microsoft.com/office/powerpoint/2010/main" val="104564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8729E-7315-76F3-A1EF-4047CC5E244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C147D41-F5E5-FDB2-D168-4F08022FB02F}"/>
              </a:ext>
            </a:extLst>
          </p:cNvPr>
          <p:cNvSpPr>
            <a:spLocks noGrp="1"/>
          </p:cNvSpPr>
          <p:nvPr>
            <p:ph type="title"/>
          </p:nvPr>
        </p:nvSpPr>
        <p:spPr>
          <a:xfrm>
            <a:off x="3820025" y="1"/>
            <a:ext cx="8025064" cy="433136"/>
          </a:xfrm>
        </p:spPr>
        <p:txBody>
          <a:bodyPr anchor="t"/>
          <a:lstStyle/>
          <a:p>
            <a:pPr algn="ctr"/>
            <a:r>
              <a:rPr lang="en-GB" sz="3200" dirty="0"/>
              <a:t>Reverse Engineering</a:t>
            </a:r>
          </a:p>
        </p:txBody>
      </p:sp>
      <p:sp>
        <p:nvSpPr>
          <p:cNvPr id="2" name="Content Placeholder 1">
            <a:extLst>
              <a:ext uri="{FF2B5EF4-FFF2-40B4-BE49-F238E27FC236}">
                <a16:creationId xmlns:a16="http://schemas.microsoft.com/office/drawing/2014/main" id="{5A413190-0606-3AE2-405A-49B085FC7020}"/>
              </a:ext>
            </a:extLst>
          </p:cNvPr>
          <p:cNvSpPr>
            <a:spLocks noGrp="1"/>
          </p:cNvSpPr>
          <p:nvPr>
            <p:ph idx="1"/>
          </p:nvPr>
        </p:nvSpPr>
        <p:spPr>
          <a:xfrm>
            <a:off x="595842" y="1058779"/>
            <a:ext cx="11411673" cy="5149516"/>
          </a:xfrm>
        </p:spPr>
        <p:txBody>
          <a:bodyPr/>
          <a:lstStyle/>
          <a:p>
            <a:r>
              <a:rPr lang="en-GB" dirty="0"/>
              <a:t>Analyse and understand a binary executable to find a password or key that "unlocks" the program.</a:t>
            </a:r>
          </a:p>
          <a:p>
            <a:r>
              <a:rPr lang="en-GB" dirty="0"/>
              <a:t>Disassemble the binary using tools like IDA Pro or </a:t>
            </a:r>
            <a:r>
              <a:rPr lang="en-GB" dirty="0" err="1"/>
              <a:t>Ghidra</a:t>
            </a:r>
            <a:r>
              <a:rPr lang="en-GB" dirty="0"/>
              <a:t>. Analyse the assembly code to identify how the program validates input. Look for functions related to input validation, encryption, or password checking. Use debugging tools like GDB to step through the program's execution and observe its behaviour.</a:t>
            </a:r>
          </a:p>
          <a:p>
            <a:endParaRPr lang="en-GB" dirty="0"/>
          </a:p>
          <a:p>
            <a:r>
              <a:rPr lang="en-GB" i="1" dirty="0">
                <a:solidFill>
                  <a:schemeClr val="accent1"/>
                </a:solidFill>
              </a:rPr>
              <a:t>This feel difficult, assembly code is not something we (RGU) teach… maybe coming in a new module?</a:t>
            </a:r>
          </a:p>
        </p:txBody>
      </p:sp>
      <p:sp>
        <p:nvSpPr>
          <p:cNvPr id="4" name="Date Placeholder 3">
            <a:extLst>
              <a:ext uri="{FF2B5EF4-FFF2-40B4-BE49-F238E27FC236}">
                <a16:creationId xmlns:a16="http://schemas.microsoft.com/office/drawing/2014/main" id="{EA3DC6D8-E6CF-BC82-A39E-0C845143A026}"/>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DF943687-A21F-8982-97A8-687C48CFF0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64DB16-98EC-A26C-D9F3-F588F02DED6B}"/>
              </a:ext>
            </a:extLst>
          </p:cNvPr>
          <p:cNvSpPr>
            <a:spLocks noGrp="1"/>
          </p:cNvSpPr>
          <p:nvPr>
            <p:ph type="sldNum" sz="quarter" idx="12"/>
          </p:nvPr>
        </p:nvSpPr>
        <p:spPr/>
        <p:txBody>
          <a:bodyPr/>
          <a:lstStyle/>
          <a:p>
            <a:fld id="{437794D7-DC86-9A4E-9C9F-0B324FE8876A}" type="slidenum">
              <a:rPr lang="en-US" smtClean="0"/>
              <a:pPr/>
              <a:t>8</a:t>
            </a:fld>
            <a:endParaRPr lang="en-US" dirty="0"/>
          </a:p>
        </p:txBody>
      </p:sp>
    </p:spTree>
    <p:extLst>
      <p:ext uri="{BB962C8B-B14F-4D97-AF65-F5344CB8AC3E}">
        <p14:creationId xmlns:p14="http://schemas.microsoft.com/office/powerpoint/2010/main" val="308180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1A959-9324-F70D-1F13-82684F8070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F7ADF66-FE8E-805E-2045-03DDCCC608BF}"/>
              </a:ext>
            </a:extLst>
          </p:cNvPr>
          <p:cNvSpPr>
            <a:spLocks noGrp="1"/>
          </p:cNvSpPr>
          <p:nvPr>
            <p:ph type="title"/>
          </p:nvPr>
        </p:nvSpPr>
        <p:spPr>
          <a:xfrm>
            <a:off x="3820025" y="1"/>
            <a:ext cx="8025064" cy="433136"/>
          </a:xfrm>
        </p:spPr>
        <p:txBody>
          <a:bodyPr anchor="t"/>
          <a:lstStyle/>
          <a:p>
            <a:pPr algn="ctr"/>
            <a:r>
              <a:rPr lang="en-GB" sz="3200" dirty="0"/>
              <a:t>Cryptography</a:t>
            </a:r>
          </a:p>
        </p:txBody>
      </p:sp>
      <p:sp>
        <p:nvSpPr>
          <p:cNvPr id="2" name="Content Placeholder 1">
            <a:extLst>
              <a:ext uri="{FF2B5EF4-FFF2-40B4-BE49-F238E27FC236}">
                <a16:creationId xmlns:a16="http://schemas.microsoft.com/office/drawing/2014/main" id="{70925CF4-3270-33BD-B65B-9FB99ABFCCF9}"/>
              </a:ext>
            </a:extLst>
          </p:cNvPr>
          <p:cNvSpPr>
            <a:spLocks noGrp="1"/>
          </p:cNvSpPr>
          <p:nvPr>
            <p:ph idx="1"/>
          </p:nvPr>
        </p:nvSpPr>
        <p:spPr>
          <a:xfrm>
            <a:off x="595842" y="1058779"/>
            <a:ext cx="6797563" cy="4193005"/>
          </a:xfrm>
        </p:spPr>
        <p:txBody>
          <a:bodyPr/>
          <a:lstStyle/>
          <a:p>
            <a:r>
              <a:rPr lang="en-GB" dirty="0"/>
              <a:t>Decrypt a message encrypted using the Caesar cipher, where each letter is shifted a certain number of positions in the alphabet.</a:t>
            </a:r>
          </a:p>
          <a:p>
            <a:r>
              <a:rPr lang="en-GB" dirty="0"/>
              <a:t>Try all possible shift values (0-25) and analyse the decrypted text for meaningful words or patterns. Utilize frequency analysis techniques to identify common letters or digraphs in the English language. </a:t>
            </a:r>
          </a:p>
          <a:p>
            <a:r>
              <a:rPr lang="en-GB" dirty="0"/>
              <a:t>Apply automated tools or scripts to aid in the decryption process.</a:t>
            </a:r>
            <a:endParaRPr lang="en-GB" i="1" dirty="0">
              <a:solidFill>
                <a:schemeClr val="accent1"/>
              </a:solidFill>
            </a:endParaRPr>
          </a:p>
        </p:txBody>
      </p:sp>
      <p:sp>
        <p:nvSpPr>
          <p:cNvPr id="4" name="Date Placeholder 3">
            <a:extLst>
              <a:ext uri="{FF2B5EF4-FFF2-40B4-BE49-F238E27FC236}">
                <a16:creationId xmlns:a16="http://schemas.microsoft.com/office/drawing/2014/main" id="{B04E7F38-CE8C-0167-EB89-D6B381004047}"/>
              </a:ext>
            </a:extLst>
          </p:cNvPr>
          <p:cNvSpPr>
            <a:spLocks noGrp="1"/>
          </p:cNvSpPr>
          <p:nvPr>
            <p:ph type="dt" sz="half" idx="10"/>
          </p:nvPr>
        </p:nvSpPr>
        <p:spPr/>
        <p:txBody>
          <a:bodyPr/>
          <a:lstStyle/>
          <a:p>
            <a:fld id="{CD071B8E-0DD7-5842-950E-3289D9FBABB1}" type="datetime4">
              <a:rPr lang="en-GB" smtClean="0"/>
              <a:pPr/>
              <a:t>24 February 2024</a:t>
            </a:fld>
            <a:endParaRPr lang="en-US" dirty="0"/>
          </a:p>
        </p:txBody>
      </p:sp>
      <p:sp>
        <p:nvSpPr>
          <p:cNvPr id="5" name="Footer Placeholder 4">
            <a:extLst>
              <a:ext uri="{FF2B5EF4-FFF2-40B4-BE49-F238E27FC236}">
                <a16:creationId xmlns:a16="http://schemas.microsoft.com/office/drawing/2014/main" id="{92D8E5A2-4B39-2931-44D7-C0D8BBE0B3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003671-D64D-43E5-7B5D-91672B391483}"/>
              </a:ext>
            </a:extLst>
          </p:cNvPr>
          <p:cNvSpPr>
            <a:spLocks noGrp="1"/>
          </p:cNvSpPr>
          <p:nvPr>
            <p:ph type="sldNum" sz="quarter" idx="12"/>
          </p:nvPr>
        </p:nvSpPr>
        <p:spPr/>
        <p:txBody>
          <a:bodyPr/>
          <a:lstStyle/>
          <a:p>
            <a:fld id="{437794D7-DC86-9A4E-9C9F-0B324FE8876A}" type="slidenum">
              <a:rPr lang="en-US" smtClean="0"/>
              <a:pPr/>
              <a:t>9</a:t>
            </a:fld>
            <a:endParaRPr lang="en-US" dirty="0"/>
          </a:p>
        </p:txBody>
      </p:sp>
      <p:pic>
        <p:nvPicPr>
          <p:cNvPr id="3" name="Picture 2">
            <a:extLst>
              <a:ext uri="{FF2B5EF4-FFF2-40B4-BE49-F238E27FC236}">
                <a16:creationId xmlns:a16="http://schemas.microsoft.com/office/drawing/2014/main" id="{D3A80017-5F7C-CAEC-0109-E047CD3BD5E0}"/>
              </a:ext>
            </a:extLst>
          </p:cNvPr>
          <p:cNvPicPr>
            <a:picLocks noChangeAspect="1"/>
          </p:cNvPicPr>
          <p:nvPr/>
        </p:nvPicPr>
        <p:blipFill>
          <a:blip r:embed="rId2"/>
          <a:stretch>
            <a:fillRect/>
          </a:stretch>
        </p:blipFill>
        <p:spPr>
          <a:xfrm>
            <a:off x="7577889" y="1833586"/>
            <a:ext cx="4267200" cy="2609850"/>
          </a:xfrm>
          <a:prstGeom prst="rect">
            <a:avLst/>
          </a:prstGeom>
        </p:spPr>
      </p:pic>
      <p:sp>
        <p:nvSpPr>
          <p:cNvPr id="11" name="TextBox 10">
            <a:extLst>
              <a:ext uri="{FF2B5EF4-FFF2-40B4-BE49-F238E27FC236}">
                <a16:creationId xmlns:a16="http://schemas.microsoft.com/office/drawing/2014/main" id="{5A3A8D24-E86D-A9AC-8BFB-75A24B6492D9}"/>
              </a:ext>
            </a:extLst>
          </p:cNvPr>
          <p:cNvSpPr txBox="1"/>
          <p:nvPr/>
        </p:nvSpPr>
        <p:spPr>
          <a:xfrm>
            <a:off x="595842" y="5241303"/>
            <a:ext cx="11098853" cy="954107"/>
          </a:xfrm>
          <a:prstGeom prst="rect">
            <a:avLst/>
          </a:prstGeom>
          <a:noFill/>
        </p:spPr>
        <p:txBody>
          <a:bodyPr wrap="square">
            <a:spAutoFit/>
          </a:bodyPr>
          <a:lstStyle/>
          <a:p>
            <a:r>
              <a:rPr lang="en-GB" sz="2800" i="1" dirty="0">
                <a:solidFill>
                  <a:schemeClr val="accent1"/>
                </a:solidFill>
              </a:rPr>
              <a:t>You could hand-crank this… but the point (and the amount of data?) would be to python it to get a result quickly.  You CAN do this one!</a:t>
            </a:r>
          </a:p>
        </p:txBody>
      </p:sp>
    </p:spTree>
    <p:extLst>
      <p:ext uri="{BB962C8B-B14F-4D97-AF65-F5344CB8AC3E}">
        <p14:creationId xmlns:p14="http://schemas.microsoft.com/office/powerpoint/2010/main" val="3725860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TtWP9bUW"/>
  <p:tag name="ARTICULATE_PROJECT_OPEN" val="0"/>
  <p:tag name="ARTICULATE_SLIDE_COUNT" val="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GU Template.pptx" id="{792BF715-3378-4770-886C-9E8E8657A3DC}" vid="{25337485-6636-4DE2-8845-23B49BB46782}"/>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GU Template.pptx" id="{792BF715-3378-4770-886C-9E8E8657A3DC}" vid="{112216D4-54E2-4F1C-8D93-EF87A370C1F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GU Template.pptx" id="{792BF715-3378-4770-886C-9E8E8657A3DC}" vid="{2E2277AF-E9C7-4B47-9B35-7382B1D960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68AD7851D87042ADABC2FC5F8D349B" ma:contentTypeVersion="2" ma:contentTypeDescription="Create a new document." ma:contentTypeScope="" ma:versionID="344cb0859fa353a25fe729dad509c1a9">
  <xsd:schema xmlns:xsd="http://www.w3.org/2001/XMLSchema" xmlns:xs="http://www.w3.org/2001/XMLSchema" xmlns:p="http://schemas.microsoft.com/office/2006/metadata/properties" xmlns:ns2="4fda59b2-845c-4c8e-9a06-59a686a5ff47" targetNamespace="http://schemas.microsoft.com/office/2006/metadata/properties" ma:root="true" ma:fieldsID="2f5ca9445bb02b669d420c321cae36b1" ns2:_="">
    <xsd:import namespace="4fda59b2-845c-4c8e-9a06-59a686a5ff4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da59b2-845c-4c8e-9a06-59a686a5ff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9216D8-B908-4E6A-BA31-201CFAFE04E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7DD7A9A-77A0-4F6E-B1CC-9139D2DE8439}">
  <ds:schemaRefs>
    <ds:schemaRef ds:uri="http://schemas.microsoft.com/sharepoint/v3/contenttype/forms"/>
  </ds:schemaRefs>
</ds:datastoreItem>
</file>

<file path=customXml/itemProps3.xml><?xml version="1.0" encoding="utf-8"?>
<ds:datastoreItem xmlns:ds="http://schemas.openxmlformats.org/officeDocument/2006/customXml" ds:itemID="{33D19A59-339C-4D6E-8989-F9F7F0F95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da59b2-845c-4c8e-9a06-59a686a5ff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RGU Template</Template>
  <TotalTime>222</TotalTime>
  <Words>1591</Words>
  <Application>Microsoft Office PowerPoint</Application>
  <PresentationFormat>Widescreen</PresentationFormat>
  <Paragraphs>179</Paragraphs>
  <Slides>18</Slides>
  <Notes>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Calibri</vt:lpstr>
      <vt:lpstr>Arial</vt:lpstr>
      <vt:lpstr>Wingdings</vt:lpstr>
      <vt:lpstr>Office Theme</vt:lpstr>
      <vt:lpstr>1_Custom Design</vt:lpstr>
      <vt:lpstr>Custom Design</vt:lpstr>
      <vt:lpstr>CTF? WTF?</vt:lpstr>
      <vt:lpstr>Engaging Challenges in Cybersecurity</vt:lpstr>
      <vt:lpstr>Attack / Defence (Red v Blue)</vt:lpstr>
      <vt:lpstr>Attack / Defence</vt:lpstr>
      <vt:lpstr>Jeopardy</vt:lpstr>
      <vt:lpstr>Jeopardy</vt:lpstr>
      <vt:lpstr>Jeopardy</vt:lpstr>
      <vt:lpstr>Reverse Engineering</vt:lpstr>
      <vt:lpstr>Cryptography</vt:lpstr>
      <vt:lpstr>Web Exploitation</vt:lpstr>
      <vt:lpstr>Forensics File Analysis</vt:lpstr>
      <vt:lpstr>Binary Exploitation</vt:lpstr>
      <vt:lpstr>Steganography</vt:lpstr>
      <vt:lpstr>Key Skills</vt:lpstr>
      <vt:lpstr>Tips for Success</vt:lpstr>
      <vt:lpstr>Taking Part in One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CM4117 Enterprise Network Design</dc:title>
  <dc:creator>Ian Harris (SOC)</dc:creator>
  <cp:lastModifiedBy>Ian Harris (SOC)</cp:lastModifiedBy>
  <cp:revision>32</cp:revision>
  <dcterms:created xsi:type="dcterms:W3CDTF">2021-09-20T09:43:01Z</dcterms:created>
  <dcterms:modified xsi:type="dcterms:W3CDTF">2024-02-24T16:06:14Z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0x010100A668AD7851D87042ADABC2FC5F8D349B</vt:lpwstr>
  </property>
</Properties>
</file>